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9" r:id="rId4"/>
    <p:sldId id="263" r:id="rId5"/>
    <p:sldId id="260" r:id="rId6"/>
    <p:sldId id="275" r:id="rId7"/>
    <p:sldId id="274" r:id="rId8"/>
    <p:sldId id="262" r:id="rId9"/>
    <p:sldId id="261" r:id="rId10"/>
    <p:sldId id="272" r:id="rId11"/>
    <p:sldId id="258" r:id="rId12"/>
    <p:sldId id="303" r:id="rId13"/>
    <p:sldId id="304" r:id="rId14"/>
    <p:sldId id="305" r:id="rId15"/>
    <p:sldId id="306" r:id="rId16"/>
    <p:sldId id="319" r:id="rId17"/>
    <p:sldId id="308" r:id="rId18"/>
    <p:sldId id="309" r:id="rId19"/>
    <p:sldId id="310" r:id="rId20"/>
    <p:sldId id="311" r:id="rId21"/>
    <p:sldId id="32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271" r:id="rId30"/>
    <p:sldId id="273" r:id="rId31"/>
    <p:sldId id="284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ica Fife" initials="JF" lastIdx="2" clrIdx="0">
    <p:extLst>
      <p:ext uri="{19B8F6BF-5375-455C-9EA6-DF929625EA0E}">
        <p15:presenceInfo xmlns:p15="http://schemas.microsoft.com/office/powerpoint/2012/main" userId="S::jfife@uga.edu::9557f1ce-358d-4361-9e17-2794c60181c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26" autoAdjust="0"/>
    <p:restoredTop sz="94759"/>
  </p:normalViewPr>
  <p:slideViewPr>
    <p:cSldViewPr snapToGrid="0">
      <p:cViewPr varScale="1">
        <p:scale>
          <a:sx n="97" d="100"/>
          <a:sy n="97" d="100"/>
        </p:scale>
        <p:origin x="10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BCEF29-4BA0-49A0-AE39-E8B7DDFDD15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7B37EFA-8F99-4FFC-B73E-0480B6695922}">
      <dgm:prSet/>
      <dgm:spPr/>
      <dgm:t>
        <a:bodyPr/>
        <a:lstStyle/>
        <a:p>
          <a:r>
            <a:rPr lang="en-US" dirty="0"/>
            <a:t>Egg was contaminated from a dirty nest, wet floors, or was laid on the ground outside of the nest. Yolk sac will be filled with bacteria if contaminated!</a:t>
          </a:r>
        </a:p>
      </dgm:t>
    </dgm:pt>
    <dgm:pt modelId="{FF0D8EDC-A079-4C4D-B5CC-E8D1DA46D6FC}" type="parTrans" cxnId="{192D1409-DB0B-487C-A77F-69E9E11C5D6F}">
      <dgm:prSet/>
      <dgm:spPr/>
      <dgm:t>
        <a:bodyPr/>
        <a:lstStyle/>
        <a:p>
          <a:endParaRPr lang="en-US"/>
        </a:p>
      </dgm:t>
    </dgm:pt>
    <dgm:pt modelId="{8CE173F7-0740-481F-9A21-30D92212512B}" type="sibTrans" cxnId="{192D1409-DB0B-487C-A77F-69E9E11C5D6F}">
      <dgm:prSet/>
      <dgm:spPr/>
      <dgm:t>
        <a:bodyPr/>
        <a:lstStyle/>
        <a:p>
          <a:endParaRPr lang="en-US"/>
        </a:p>
      </dgm:t>
    </dgm:pt>
    <dgm:pt modelId="{E4B2BE0C-FC6D-4FEE-9075-A093720EBCE1}">
      <dgm:prSet/>
      <dgm:spPr/>
      <dgm:t>
        <a:bodyPr/>
        <a:lstStyle/>
        <a:p>
          <a:r>
            <a:rPr lang="en-US"/>
            <a:t>Abnormal Size and/or Shape</a:t>
          </a:r>
        </a:p>
      </dgm:t>
    </dgm:pt>
    <dgm:pt modelId="{55994092-9308-4277-B971-448455F5B8C4}" type="parTrans" cxnId="{C94803C0-905E-4C2C-B837-B6A192AD18BF}">
      <dgm:prSet/>
      <dgm:spPr/>
      <dgm:t>
        <a:bodyPr/>
        <a:lstStyle/>
        <a:p>
          <a:endParaRPr lang="en-US"/>
        </a:p>
      </dgm:t>
    </dgm:pt>
    <dgm:pt modelId="{CD2C3E6C-DDAF-484C-B5F7-A7EBA1AD6C74}" type="sibTrans" cxnId="{C94803C0-905E-4C2C-B837-B6A192AD18BF}">
      <dgm:prSet/>
      <dgm:spPr/>
      <dgm:t>
        <a:bodyPr/>
        <a:lstStyle/>
        <a:p>
          <a:endParaRPr lang="en-US"/>
        </a:p>
      </dgm:t>
    </dgm:pt>
    <dgm:pt modelId="{28545099-6EE0-4C90-86C2-713510281889}">
      <dgm:prSet/>
      <dgm:spPr/>
      <dgm:t>
        <a:bodyPr/>
        <a:lstStyle/>
        <a:p>
          <a:r>
            <a:rPr lang="en-US"/>
            <a:t>Egg was cracked from issue with collection schedule, being on the floor, or had a thin shell.</a:t>
          </a:r>
        </a:p>
      </dgm:t>
    </dgm:pt>
    <dgm:pt modelId="{5E867698-AC2D-412A-9152-44280DA73E2E}" type="parTrans" cxnId="{344AA80C-124E-4F2C-84C9-3CC9E3A963C0}">
      <dgm:prSet/>
      <dgm:spPr/>
      <dgm:t>
        <a:bodyPr/>
        <a:lstStyle/>
        <a:p>
          <a:endParaRPr lang="en-US"/>
        </a:p>
      </dgm:t>
    </dgm:pt>
    <dgm:pt modelId="{34662F7A-ABC3-4339-8CD0-2020F1F8A1F4}" type="sibTrans" cxnId="{344AA80C-124E-4F2C-84C9-3CC9E3A963C0}">
      <dgm:prSet/>
      <dgm:spPr/>
      <dgm:t>
        <a:bodyPr/>
        <a:lstStyle/>
        <a:p>
          <a:endParaRPr lang="en-US"/>
        </a:p>
      </dgm:t>
    </dgm:pt>
    <dgm:pt modelId="{75FFC608-0517-405A-A968-C2D7AA76CAB4}">
      <dgm:prSet/>
      <dgm:spPr/>
      <dgm:t>
        <a:bodyPr/>
        <a:lstStyle/>
        <a:p>
          <a:r>
            <a:rPr lang="en-US"/>
            <a:t>Not fertile</a:t>
          </a:r>
        </a:p>
      </dgm:t>
    </dgm:pt>
    <dgm:pt modelId="{1F6BDEAC-86D1-4DFA-AFA6-79184FFCF1D0}" type="parTrans" cxnId="{C2C10A5F-C84C-4F32-BF28-4EC2CAF76E15}">
      <dgm:prSet/>
      <dgm:spPr/>
      <dgm:t>
        <a:bodyPr/>
        <a:lstStyle/>
        <a:p>
          <a:endParaRPr lang="en-US"/>
        </a:p>
      </dgm:t>
    </dgm:pt>
    <dgm:pt modelId="{60772B4B-E579-4ABE-B6C6-CEE175AE8153}" type="sibTrans" cxnId="{C2C10A5F-C84C-4F32-BF28-4EC2CAF76E15}">
      <dgm:prSet/>
      <dgm:spPr/>
      <dgm:t>
        <a:bodyPr/>
        <a:lstStyle/>
        <a:p>
          <a:endParaRPr lang="en-US"/>
        </a:p>
      </dgm:t>
    </dgm:pt>
    <dgm:pt modelId="{30E24303-FD74-4485-B984-1F35A232C801}">
      <dgm:prSet/>
      <dgm:spPr/>
      <dgm:t>
        <a:bodyPr/>
        <a:lstStyle/>
        <a:p>
          <a:r>
            <a:rPr lang="en-US"/>
            <a:t>Handling &amp; storage conditions and/or length or storage time</a:t>
          </a:r>
        </a:p>
      </dgm:t>
    </dgm:pt>
    <dgm:pt modelId="{3C0A4353-CD5A-4FF4-BF66-989729D409DB}" type="parTrans" cxnId="{8AFACD92-F233-42FC-8775-51CF5C2F7816}">
      <dgm:prSet/>
      <dgm:spPr/>
      <dgm:t>
        <a:bodyPr/>
        <a:lstStyle/>
        <a:p>
          <a:endParaRPr lang="en-US"/>
        </a:p>
      </dgm:t>
    </dgm:pt>
    <dgm:pt modelId="{F20C81BE-5DFE-4A1A-8328-CFC4B4CE2F1D}" type="sibTrans" cxnId="{8AFACD92-F233-42FC-8775-51CF5C2F7816}">
      <dgm:prSet/>
      <dgm:spPr/>
      <dgm:t>
        <a:bodyPr/>
        <a:lstStyle/>
        <a:p>
          <a:endParaRPr lang="en-US"/>
        </a:p>
      </dgm:t>
    </dgm:pt>
    <dgm:pt modelId="{BE8DA785-1F47-004E-94DC-52264F482CAD}" type="pres">
      <dgm:prSet presAssocID="{F5BCEF29-4BA0-49A0-AE39-E8B7DDFDD154}" presName="diagram" presStyleCnt="0">
        <dgm:presLayoutVars>
          <dgm:dir/>
          <dgm:resizeHandles val="exact"/>
        </dgm:presLayoutVars>
      </dgm:prSet>
      <dgm:spPr/>
    </dgm:pt>
    <dgm:pt modelId="{1D764128-6D34-1B4F-B37F-B17A22310B77}" type="pres">
      <dgm:prSet presAssocID="{17B37EFA-8F99-4FFC-B73E-0480B6695922}" presName="node" presStyleLbl="node1" presStyleIdx="0" presStyleCnt="5">
        <dgm:presLayoutVars>
          <dgm:bulletEnabled val="1"/>
        </dgm:presLayoutVars>
      </dgm:prSet>
      <dgm:spPr/>
    </dgm:pt>
    <dgm:pt modelId="{53688376-EC7C-DC4B-81FE-1153028F7894}" type="pres">
      <dgm:prSet presAssocID="{8CE173F7-0740-481F-9A21-30D92212512B}" presName="sibTrans" presStyleCnt="0"/>
      <dgm:spPr/>
    </dgm:pt>
    <dgm:pt modelId="{B1A6CEE2-163F-8E41-A30A-88291B8C7730}" type="pres">
      <dgm:prSet presAssocID="{E4B2BE0C-FC6D-4FEE-9075-A093720EBCE1}" presName="node" presStyleLbl="node1" presStyleIdx="1" presStyleCnt="5">
        <dgm:presLayoutVars>
          <dgm:bulletEnabled val="1"/>
        </dgm:presLayoutVars>
      </dgm:prSet>
      <dgm:spPr/>
    </dgm:pt>
    <dgm:pt modelId="{68CA70EA-D4AB-164A-B306-DC649B80F232}" type="pres">
      <dgm:prSet presAssocID="{CD2C3E6C-DDAF-484C-B5F7-A7EBA1AD6C74}" presName="sibTrans" presStyleCnt="0"/>
      <dgm:spPr/>
    </dgm:pt>
    <dgm:pt modelId="{81DFA77F-9490-C744-A150-059BA5C1C41F}" type="pres">
      <dgm:prSet presAssocID="{28545099-6EE0-4C90-86C2-713510281889}" presName="node" presStyleLbl="node1" presStyleIdx="2" presStyleCnt="5">
        <dgm:presLayoutVars>
          <dgm:bulletEnabled val="1"/>
        </dgm:presLayoutVars>
      </dgm:prSet>
      <dgm:spPr/>
    </dgm:pt>
    <dgm:pt modelId="{142D3204-4417-334E-A6F9-AFAD9C1EDE18}" type="pres">
      <dgm:prSet presAssocID="{34662F7A-ABC3-4339-8CD0-2020F1F8A1F4}" presName="sibTrans" presStyleCnt="0"/>
      <dgm:spPr/>
    </dgm:pt>
    <dgm:pt modelId="{74FDD65C-9FBF-C445-BD40-BBC2B2E1F909}" type="pres">
      <dgm:prSet presAssocID="{75FFC608-0517-405A-A968-C2D7AA76CAB4}" presName="node" presStyleLbl="node1" presStyleIdx="3" presStyleCnt="5">
        <dgm:presLayoutVars>
          <dgm:bulletEnabled val="1"/>
        </dgm:presLayoutVars>
      </dgm:prSet>
      <dgm:spPr/>
    </dgm:pt>
    <dgm:pt modelId="{85015797-1E7E-A044-B848-81B320BC3FDB}" type="pres">
      <dgm:prSet presAssocID="{60772B4B-E579-4ABE-B6C6-CEE175AE8153}" presName="sibTrans" presStyleCnt="0"/>
      <dgm:spPr/>
    </dgm:pt>
    <dgm:pt modelId="{C9CC416B-066F-904D-BE39-4228E04F22D0}" type="pres">
      <dgm:prSet presAssocID="{30E24303-FD74-4485-B984-1F35A232C801}" presName="node" presStyleLbl="node1" presStyleIdx="4" presStyleCnt="5">
        <dgm:presLayoutVars>
          <dgm:bulletEnabled val="1"/>
        </dgm:presLayoutVars>
      </dgm:prSet>
      <dgm:spPr/>
    </dgm:pt>
  </dgm:ptLst>
  <dgm:cxnLst>
    <dgm:cxn modelId="{192D1409-DB0B-487C-A77F-69E9E11C5D6F}" srcId="{F5BCEF29-4BA0-49A0-AE39-E8B7DDFDD154}" destId="{17B37EFA-8F99-4FFC-B73E-0480B6695922}" srcOrd="0" destOrd="0" parTransId="{FF0D8EDC-A079-4C4D-B5CC-E8D1DA46D6FC}" sibTransId="{8CE173F7-0740-481F-9A21-30D92212512B}"/>
    <dgm:cxn modelId="{14F07B0B-ABEB-D14E-89A2-CFC3390CE4B3}" type="presOf" srcId="{75FFC608-0517-405A-A968-C2D7AA76CAB4}" destId="{74FDD65C-9FBF-C445-BD40-BBC2B2E1F909}" srcOrd="0" destOrd="0" presId="urn:microsoft.com/office/officeart/2005/8/layout/default"/>
    <dgm:cxn modelId="{344AA80C-124E-4F2C-84C9-3CC9E3A963C0}" srcId="{F5BCEF29-4BA0-49A0-AE39-E8B7DDFDD154}" destId="{28545099-6EE0-4C90-86C2-713510281889}" srcOrd="2" destOrd="0" parTransId="{5E867698-AC2D-412A-9152-44280DA73E2E}" sibTransId="{34662F7A-ABC3-4339-8CD0-2020F1F8A1F4}"/>
    <dgm:cxn modelId="{C2C10A5F-C84C-4F32-BF28-4EC2CAF76E15}" srcId="{F5BCEF29-4BA0-49A0-AE39-E8B7DDFDD154}" destId="{75FFC608-0517-405A-A968-C2D7AA76CAB4}" srcOrd="3" destOrd="0" parTransId="{1F6BDEAC-86D1-4DFA-AFA6-79184FFCF1D0}" sibTransId="{60772B4B-E579-4ABE-B6C6-CEE175AE8153}"/>
    <dgm:cxn modelId="{F9C9D991-E9A1-5E42-ADCA-484B4DBD7FE6}" type="presOf" srcId="{30E24303-FD74-4485-B984-1F35A232C801}" destId="{C9CC416B-066F-904D-BE39-4228E04F22D0}" srcOrd="0" destOrd="0" presId="urn:microsoft.com/office/officeart/2005/8/layout/default"/>
    <dgm:cxn modelId="{60753A92-1DC8-1E43-9903-27312069C713}" type="presOf" srcId="{F5BCEF29-4BA0-49A0-AE39-E8B7DDFDD154}" destId="{BE8DA785-1F47-004E-94DC-52264F482CAD}" srcOrd="0" destOrd="0" presId="urn:microsoft.com/office/officeart/2005/8/layout/default"/>
    <dgm:cxn modelId="{8AFACD92-F233-42FC-8775-51CF5C2F7816}" srcId="{F5BCEF29-4BA0-49A0-AE39-E8B7DDFDD154}" destId="{30E24303-FD74-4485-B984-1F35A232C801}" srcOrd="4" destOrd="0" parTransId="{3C0A4353-CD5A-4FF4-BF66-989729D409DB}" sibTransId="{F20C81BE-5DFE-4A1A-8328-CFC4B4CE2F1D}"/>
    <dgm:cxn modelId="{E3552898-E2B3-FC45-BBC2-FBCC6D20CD7D}" type="presOf" srcId="{17B37EFA-8F99-4FFC-B73E-0480B6695922}" destId="{1D764128-6D34-1B4F-B37F-B17A22310B77}" srcOrd="0" destOrd="0" presId="urn:microsoft.com/office/officeart/2005/8/layout/default"/>
    <dgm:cxn modelId="{AFFBECB7-A50B-5A43-836B-BD32C5A8734C}" type="presOf" srcId="{E4B2BE0C-FC6D-4FEE-9075-A093720EBCE1}" destId="{B1A6CEE2-163F-8E41-A30A-88291B8C7730}" srcOrd="0" destOrd="0" presId="urn:microsoft.com/office/officeart/2005/8/layout/default"/>
    <dgm:cxn modelId="{C94803C0-905E-4C2C-B837-B6A192AD18BF}" srcId="{F5BCEF29-4BA0-49A0-AE39-E8B7DDFDD154}" destId="{E4B2BE0C-FC6D-4FEE-9075-A093720EBCE1}" srcOrd="1" destOrd="0" parTransId="{55994092-9308-4277-B971-448455F5B8C4}" sibTransId="{CD2C3E6C-DDAF-484C-B5F7-A7EBA1AD6C74}"/>
    <dgm:cxn modelId="{7CBE49E3-B58A-1A4C-A599-52F2D3D83B74}" type="presOf" srcId="{28545099-6EE0-4C90-86C2-713510281889}" destId="{81DFA77F-9490-C744-A150-059BA5C1C41F}" srcOrd="0" destOrd="0" presId="urn:microsoft.com/office/officeart/2005/8/layout/default"/>
    <dgm:cxn modelId="{722CF513-5CA9-BC42-BEDD-7BE4C581F2C4}" type="presParOf" srcId="{BE8DA785-1F47-004E-94DC-52264F482CAD}" destId="{1D764128-6D34-1B4F-B37F-B17A22310B77}" srcOrd="0" destOrd="0" presId="urn:microsoft.com/office/officeart/2005/8/layout/default"/>
    <dgm:cxn modelId="{EA1E31C4-ED58-294C-AA03-CD05DA547045}" type="presParOf" srcId="{BE8DA785-1F47-004E-94DC-52264F482CAD}" destId="{53688376-EC7C-DC4B-81FE-1153028F7894}" srcOrd="1" destOrd="0" presId="urn:microsoft.com/office/officeart/2005/8/layout/default"/>
    <dgm:cxn modelId="{4B64AC8C-0360-4849-95E5-961828AE9FFA}" type="presParOf" srcId="{BE8DA785-1F47-004E-94DC-52264F482CAD}" destId="{B1A6CEE2-163F-8E41-A30A-88291B8C7730}" srcOrd="2" destOrd="0" presId="urn:microsoft.com/office/officeart/2005/8/layout/default"/>
    <dgm:cxn modelId="{BEC84338-16D8-494B-A9C6-1E8A6EC78688}" type="presParOf" srcId="{BE8DA785-1F47-004E-94DC-52264F482CAD}" destId="{68CA70EA-D4AB-164A-B306-DC649B80F232}" srcOrd="3" destOrd="0" presId="urn:microsoft.com/office/officeart/2005/8/layout/default"/>
    <dgm:cxn modelId="{A269EACD-5707-E240-8A10-346248437E5D}" type="presParOf" srcId="{BE8DA785-1F47-004E-94DC-52264F482CAD}" destId="{81DFA77F-9490-C744-A150-059BA5C1C41F}" srcOrd="4" destOrd="0" presId="urn:microsoft.com/office/officeart/2005/8/layout/default"/>
    <dgm:cxn modelId="{06EDBA8C-314C-D748-AE4B-D5C247874452}" type="presParOf" srcId="{BE8DA785-1F47-004E-94DC-52264F482CAD}" destId="{142D3204-4417-334E-A6F9-AFAD9C1EDE18}" srcOrd="5" destOrd="0" presId="urn:microsoft.com/office/officeart/2005/8/layout/default"/>
    <dgm:cxn modelId="{84366B0E-B996-D649-B18B-609C5897B273}" type="presParOf" srcId="{BE8DA785-1F47-004E-94DC-52264F482CAD}" destId="{74FDD65C-9FBF-C445-BD40-BBC2B2E1F909}" srcOrd="6" destOrd="0" presId="urn:microsoft.com/office/officeart/2005/8/layout/default"/>
    <dgm:cxn modelId="{C1C99D0E-28ED-C445-B39D-D22CCD391A8B}" type="presParOf" srcId="{BE8DA785-1F47-004E-94DC-52264F482CAD}" destId="{85015797-1E7E-A044-B848-81B320BC3FDB}" srcOrd="7" destOrd="0" presId="urn:microsoft.com/office/officeart/2005/8/layout/default"/>
    <dgm:cxn modelId="{EB2444B7-6E1A-984C-AF86-3DE443F5F46E}" type="presParOf" srcId="{BE8DA785-1F47-004E-94DC-52264F482CAD}" destId="{C9CC416B-066F-904D-BE39-4228E04F22D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C85901-6D10-4309-806D-EFEA704507A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9898FE6-24A2-411F-9907-A221F6DC468D}">
      <dgm:prSet/>
      <dgm:spPr/>
      <dgm:t>
        <a:bodyPr/>
        <a:lstStyle/>
        <a:p>
          <a:r>
            <a:rPr lang="en-US" b="1"/>
            <a:t>Livability</a:t>
          </a:r>
          <a:r>
            <a:rPr lang="en-US"/>
            <a:t>:</a:t>
          </a:r>
          <a:r>
            <a:rPr lang="en-US" b="1"/>
            <a:t> </a:t>
          </a:r>
          <a:r>
            <a:rPr lang="en-US"/>
            <a:t>3-4 days after placement (Hatchery to blame at this point)</a:t>
          </a:r>
        </a:p>
      </dgm:t>
    </dgm:pt>
    <dgm:pt modelId="{BC691ABF-97B4-4654-BFBF-B2736D274E44}" type="parTrans" cxnId="{B00BB326-99EA-4F94-B547-5571C683F56F}">
      <dgm:prSet/>
      <dgm:spPr/>
      <dgm:t>
        <a:bodyPr/>
        <a:lstStyle/>
        <a:p>
          <a:endParaRPr lang="en-US"/>
        </a:p>
      </dgm:t>
    </dgm:pt>
    <dgm:pt modelId="{B36D60A6-6E7D-4FAA-A7CF-0C48DD41E10D}" type="sibTrans" cxnId="{B00BB326-99EA-4F94-B547-5571C683F56F}">
      <dgm:prSet/>
      <dgm:spPr/>
      <dgm:t>
        <a:bodyPr/>
        <a:lstStyle/>
        <a:p>
          <a:endParaRPr lang="en-US"/>
        </a:p>
      </dgm:t>
    </dgm:pt>
    <dgm:pt modelId="{A30BCACA-4867-4D78-9C7E-DE94E31FB2CA}">
      <dgm:prSet/>
      <dgm:spPr/>
      <dgm:t>
        <a:bodyPr/>
        <a:lstStyle/>
        <a:p>
          <a:r>
            <a:rPr lang="en-US" b="1"/>
            <a:t>Productivity</a:t>
          </a:r>
          <a:r>
            <a:rPr lang="en-US"/>
            <a:t>: Body weight gain </a:t>
          </a:r>
        </a:p>
      </dgm:t>
    </dgm:pt>
    <dgm:pt modelId="{AA9EA9EB-38F7-4AB8-827C-D6268E1F5BBF}" type="parTrans" cxnId="{F3FFE195-C7CD-4074-A13C-6182FC7D6B03}">
      <dgm:prSet/>
      <dgm:spPr/>
      <dgm:t>
        <a:bodyPr/>
        <a:lstStyle/>
        <a:p>
          <a:endParaRPr lang="en-US"/>
        </a:p>
      </dgm:t>
    </dgm:pt>
    <dgm:pt modelId="{38276E31-0D13-4CA1-B302-C42446BC8BEE}" type="sibTrans" cxnId="{F3FFE195-C7CD-4074-A13C-6182FC7D6B03}">
      <dgm:prSet/>
      <dgm:spPr/>
      <dgm:t>
        <a:bodyPr/>
        <a:lstStyle/>
        <a:p>
          <a:endParaRPr lang="en-US"/>
        </a:p>
      </dgm:t>
    </dgm:pt>
    <dgm:pt modelId="{EA52E2EC-41D2-4646-A80C-11F67F05C22D}">
      <dgm:prSet/>
      <dgm:spPr/>
      <dgm:t>
        <a:bodyPr/>
        <a:lstStyle/>
        <a:p>
          <a:r>
            <a:rPr lang="en-US" b="1"/>
            <a:t>Check Weight at Hatch or 1 Day</a:t>
          </a:r>
          <a:r>
            <a:rPr lang="en-US"/>
            <a:t>: Highly correlated with optimum performance</a:t>
          </a:r>
        </a:p>
      </dgm:t>
    </dgm:pt>
    <dgm:pt modelId="{A4DE3547-A536-44D2-BD7A-CF3F33D9A535}" type="parTrans" cxnId="{9AE4B723-56A5-4040-AC60-119ED329808A}">
      <dgm:prSet/>
      <dgm:spPr/>
      <dgm:t>
        <a:bodyPr/>
        <a:lstStyle/>
        <a:p>
          <a:endParaRPr lang="en-US"/>
        </a:p>
      </dgm:t>
    </dgm:pt>
    <dgm:pt modelId="{30D7C667-32B7-4773-81D4-305FA77D2B86}" type="sibTrans" cxnId="{9AE4B723-56A5-4040-AC60-119ED329808A}">
      <dgm:prSet/>
      <dgm:spPr/>
      <dgm:t>
        <a:bodyPr/>
        <a:lstStyle/>
        <a:p>
          <a:endParaRPr lang="en-US"/>
        </a:p>
      </dgm:t>
    </dgm:pt>
    <dgm:pt modelId="{0EA94D43-3FA9-41B1-ABE4-0D2C1171B544}">
      <dgm:prSet/>
      <dgm:spPr/>
      <dgm:t>
        <a:bodyPr/>
        <a:lstStyle/>
        <a:p>
          <a:r>
            <a:rPr lang="en-US" b="1"/>
            <a:t>Appearance of Chick</a:t>
          </a:r>
          <a:r>
            <a:rPr lang="en-US"/>
            <a:t>: Bright eyes, clean, sealed navel</a:t>
          </a:r>
        </a:p>
      </dgm:t>
    </dgm:pt>
    <dgm:pt modelId="{7B97CB2E-5EFB-4D27-AFE1-9D7434B5ED9C}" type="parTrans" cxnId="{2BD6E9F7-8653-4EDA-AD7D-9067E3E0A6FB}">
      <dgm:prSet/>
      <dgm:spPr/>
      <dgm:t>
        <a:bodyPr/>
        <a:lstStyle/>
        <a:p>
          <a:endParaRPr lang="en-US"/>
        </a:p>
      </dgm:t>
    </dgm:pt>
    <dgm:pt modelId="{D44ECE7E-914F-4367-82ED-A8A75F13C53B}" type="sibTrans" cxnId="{2BD6E9F7-8653-4EDA-AD7D-9067E3E0A6FB}">
      <dgm:prSet/>
      <dgm:spPr/>
      <dgm:t>
        <a:bodyPr/>
        <a:lstStyle/>
        <a:p>
          <a:endParaRPr lang="en-US"/>
        </a:p>
      </dgm:t>
    </dgm:pt>
    <dgm:pt modelId="{5B8D526B-2BEF-4A4F-9B01-9A0F7B8D0B01}">
      <dgm:prSet/>
      <dgm:spPr/>
      <dgm:t>
        <a:bodyPr/>
        <a:lstStyle/>
        <a:p>
          <a:r>
            <a:rPr lang="en-US" b="1"/>
            <a:t>Activity</a:t>
          </a:r>
          <a:r>
            <a:rPr lang="en-US"/>
            <a:t>: Very active, moving to feed and water</a:t>
          </a:r>
        </a:p>
      </dgm:t>
    </dgm:pt>
    <dgm:pt modelId="{42454B43-188E-49DD-8440-2A3D77A305CF}" type="parTrans" cxnId="{20A25FFA-7FA3-4744-91E1-23C8238FC6B9}">
      <dgm:prSet/>
      <dgm:spPr/>
      <dgm:t>
        <a:bodyPr/>
        <a:lstStyle/>
        <a:p>
          <a:endParaRPr lang="en-US"/>
        </a:p>
      </dgm:t>
    </dgm:pt>
    <dgm:pt modelId="{D07CE468-0BE6-4287-8932-3EE20EBD1D72}" type="sibTrans" cxnId="{20A25FFA-7FA3-4744-91E1-23C8238FC6B9}">
      <dgm:prSet/>
      <dgm:spPr/>
      <dgm:t>
        <a:bodyPr/>
        <a:lstStyle/>
        <a:p>
          <a:endParaRPr lang="en-US"/>
        </a:p>
      </dgm:t>
    </dgm:pt>
    <dgm:pt modelId="{918DD500-A24D-4B2B-8E61-6C5D09792BAD}">
      <dgm:prSet/>
      <dgm:spPr/>
      <dgm:t>
        <a:bodyPr/>
        <a:lstStyle/>
        <a:p>
          <a:r>
            <a:rPr lang="en-US" b="1"/>
            <a:t>Free of navel buttons and any wicks (strings from navel)</a:t>
          </a:r>
          <a:endParaRPr lang="en-US"/>
        </a:p>
      </dgm:t>
    </dgm:pt>
    <dgm:pt modelId="{A0A4D0D9-271E-4BAA-88E0-7BB70FB8B254}" type="parTrans" cxnId="{F20CBA08-CAD5-44C0-95CF-589D04753662}">
      <dgm:prSet/>
      <dgm:spPr/>
      <dgm:t>
        <a:bodyPr/>
        <a:lstStyle/>
        <a:p>
          <a:endParaRPr lang="en-US"/>
        </a:p>
      </dgm:t>
    </dgm:pt>
    <dgm:pt modelId="{40808308-3A2E-44D3-B508-7202EC2142B8}" type="sibTrans" cxnId="{F20CBA08-CAD5-44C0-95CF-589D04753662}">
      <dgm:prSet/>
      <dgm:spPr/>
      <dgm:t>
        <a:bodyPr/>
        <a:lstStyle/>
        <a:p>
          <a:endParaRPr lang="en-US"/>
        </a:p>
      </dgm:t>
    </dgm:pt>
    <dgm:pt modelId="{56A69D16-0C91-4909-8E22-12048DC4A13F}">
      <dgm:prSet/>
      <dgm:spPr/>
      <dgm:t>
        <a:bodyPr/>
        <a:lstStyle/>
        <a:p>
          <a:r>
            <a:rPr lang="en-US" b="1"/>
            <a:t>No red hocks or red beaks</a:t>
          </a:r>
          <a:endParaRPr lang="en-US"/>
        </a:p>
      </dgm:t>
    </dgm:pt>
    <dgm:pt modelId="{EE8B7A8A-9D4D-4C4D-93DF-42D251F79A73}" type="parTrans" cxnId="{826FC218-C63B-4239-8100-5B816A2393A5}">
      <dgm:prSet/>
      <dgm:spPr/>
      <dgm:t>
        <a:bodyPr/>
        <a:lstStyle/>
        <a:p>
          <a:endParaRPr lang="en-US"/>
        </a:p>
      </dgm:t>
    </dgm:pt>
    <dgm:pt modelId="{F0496C06-78A1-48C9-9C0F-6358DA9BFE3E}" type="sibTrans" cxnId="{826FC218-C63B-4239-8100-5B816A2393A5}">
      <dgm:prSet/>
      <dgm:spPr/>
      <dgm:t>
        <a:bodyPr/>
        <a:lstStyle/>
        <a:p>
          <a:endParaRPr lang="en-US"/>
        </a:p>
      </dgm:t>
    </dgm:pt>
    <dgm:pt modelId="{97DDC2CE-8D8F-C742-8DD1-C55D3B9BCA4A}" type="pres">
      <dgm:prSet presAssocID="{04C85901-6D10-4309-806D-EFEA704507A2}" presName="linear" presStyleCnt="0">
        <dgm:presLayoutVars>
          <dgm:animLvl val="lvl"/>
          <dgm:resizeHandles val="exact"/>
        </dgm:presLayoutVars>
      </dgm:prSet>
      <dgm:spPr/>
    </dgm:pt>
    <dgm:pt modelId="{5D1DF22E-712A-5D46-9D81-DFAC96C31D19}" type="pres">
      <dgm:prSet presAssocID="{D9898FE6-24A2-411F-9907-A221F6DC468D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703438C0-BC39-CC41-A4EC-5FBF4F7603FE}" type="pres">
      <dgm:prSet presAssocID="{B36D60A6-6E7D-4FAA-A7CF-0C48DD41E10D}" presName="spacer" presStyleCnt="0"/>
      <dgm:spPr/>
    </dgm:pt>
    <dgm:pt modelId="{43EC6F37-A0DD-EA41-A3F4-1DDC143E127F}" type="pres">
      <dgm:prSet presAssocID="{A30BCACA-4867-4D78-9C7E-DE94E31FB2CA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E83E734F-707A-AF44-B46E-F14554CDC240}" type="pres">
      <dgm:prSet presAssocID="{38276E31-0D13-4CA1-B302-C42446BC8BEE}" presName="spacer" presStyleCnt="0"/>
      <dgm:spPr/>
    </dgm:pt>
    <dgm:pt modelId="{6A0B04E2-28D5-F049-B706-079FED8A1701}" type="pres">
      <dgm:prSet presAssocID="{EA52E2EC-41D2-4646-A80C-11F67F05C22D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C2E9FF6A-ADD7-2F40-95BD-5888A59E4701}" type="pres">
      <dgm:prSet presAssocID="{30D7C667-32B7-4773-81D4-305FA77D2B86}" presName="spacer" presStyleCnt="0"/>
      <dgm:spPr/>
    </dgm:pt>
    <dgm:pt modelId="{28AC68E0-ACA3-024C-9111-1E0B749100F6}" type="pres">
      <dgm:prSet presAssocID="{0EA94D43-3FA9-41B1-ABE4-0D2C1171B544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DA23E187-79EB-7441-990D-EE71AC10AEE5}" type="pres">
      <dgm:prSet presAssocID="{D44ECE7E-914F-4367-82ED-A8A75F13C53B}" presName="spacer" presStyleCnt="0"/>
      <dgm:spPr/>
    </dgm:pt>
    <dgm:pt modelId="{9A8100D2-6E64-6E4D-BADC-01790EBD4C95}" type="pres">
      <dgm:prSet presAssocID="{5B8D526B-2BEF-4A4F-9B01-9A0F7B8D0B01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3F68F883-28F8-8745-8691-3633E2BDFAD9}" type="pres">
      <dgm:prSet presAssocID="{D07CE468-0BE6-4287-8932-3EE20EBD1D72}" presName="spacer" presStyleCnt="0"/>
      <dgm:spPr/>
    </dgm:pt>
    <dgm:pt modelId="{C55EC8C6-00AB-A74D-A851-53F6D393D736}" type="pres">
      <dgm:prSet presAssocID="{918DD500-A24D-4B2B-8E61-6C5D09792BAD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AA4B416-59AB-E54A-BAD7-EB6C157096BF}" type="pres">
      <dgm:prSet presAssocID="{40808308-3A2E-44D3-B508-7202EC2142B8}" presName="spacer" presStyleCnt="0"/>
      <dgm:spPr/>
    </dgm:pt>
    <dgm:pt modelId="{B4B91326-3C19-814B-9DC9-670A0AFFB31C}" type="pres">
      <dgm:prSet presAssocID="{56A69D16-0C91-4909-8E22-12048DC4A13F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F20CBA08-CAD5-44C0-95CF-589D04753662}" srcId="{04C85901-6D10-4309-806D-EFEA704507A2}" destId="{918DD500-A24D-4B2B-8E61-6C5D09792BAD}" srcOrd="5" destOrd="0" parTransId="{A0A4D0D9-271E-4BAA-88E0-7BB70FB8B254}" sibTransId="{40808308-3A2E-44D3-B508-7202EC2142B8}"/>
    <dgm:cxn modelId="{9DAAA109-01AC-AB43-B045-D4AA54855B8D}" type="presOf" srcId="{04C85901-6D10-4309-806D-EFEA704507A2}" destId="{97DDC2CE-8D8F-C742-8DD1-C55D3B9BCA4A}" srcOrd="0" destOrd="0" presId="urn:microsoft.com/office/officeart/2005/8/layout/vList2"/>
    <dgm:cxn modelId="{826FC218-C63B-4239-8100-5B816A2393A5}" srcId="{04C85901-6D10-4309-806D-EFEA704507A2}" destId="{56A69D16-0C91-4909-8E22-12048DC4A13F}" srcOrd="6" destOrd="0" parTransId="{EE8B7A8A-9D4D-4C4D-93DF-42D251F79A73}" sibTransId="{F0496C06-78A1-48C9-9C0F-6358DA9BFE3E}"/>
    <dgm:cxn modelId="{9AE4B723-56A5-4040-AC60-119ED329808A}" srcId="{04C85901-6D10-4309-806D-EFEA704507A2}" destId="{EA52E2EC-41D2-4646-A80C-11F67F05C22D}" srcOrd="2" destOrd="0" parTransId="{A4DE3547-A536-44D2-BD7A-CF3F33D9A535}" sibTransId="{30D7C667-32B7-4773-81D4-305FA77D2B86}"/>
    <dgm:cxn modelId="{B00BB326-99EA-4F94-B547-5571C683F56F}" srcId="{04C85901-6D10-4309-806D-EFEA704507A2}" destId="{D9898FE6-24A2-411F-9907-A221F6DC468D}" srcOrd="0" destOrd="0" parTransId="{BC691ABF-97B4-4654-BFBF-B2736D274E44}" sibTransId="{B36D60A6-6E7D-4FAA-A7CF-0C48DD41E10D}"/>
    <dgm:cxn modelId="{291EFA46-5836-4A42-A73D-6DA7A10E67D5}" type="presOf" srcId="{5B8D526B-2BEF-4A4F-9B01-9A0F7B8D0B01}" destId="{9A8100D2-6E64-6E4D-BADC-01790EBD4C95}" srcOrd="0" destOrd="0" presId="urn:microsoft.com/office/officeart/2005/8/layout/vList2"/>
    <dgm:cxn modelId="{8CAB334C-EF6B-304A-9511-ADFE5078ADEC}" type="presOf" srcId="{918DD500-A24D-4B2B-8E61-6C5D09792BAD}" destId="{C55EC8C6-00AB-A74D-A851-53F6D393D736}" srcOrd="0" destOrd="0" presId="urn:microsoft.com/office/officeart/2005/8/layout/vList2"/>
    <dgm:cxn modelId="{2ED7F86F-0D26-0C44-AEED-D7A55DA60133}" type="presOf" srcId="{56A69D16-0C91-4909-8E22-12048DC4A13F}" destId="{B4B91326-3C19-814B-9DC9-670A0AFFB31C}" srcOrd="0" destOrd="0" presId="urn:microsoft.com/office/officeart/2005/8/layout/vList2"/>
    <dgm:cxn modelId="{AC2B1276-0B2C-734A-93BC-52BCECED817E}" type="presOf" srcId="{EA52E2EC-41D2-4646-A80C-11F67F05C22D}" destId="{6A0B04E2-28D5-F049-B706-079FED8A1701}" srcOrd="0" destOrd="0" presId="urn:microsoft.com/office/officeart/2005/8/layout/vList2"/>
    <dgm:cxn modelId="{995AF494-5993-B040-AA9A-0036A00CB7F6}" type="presOf" srcId="{0EA94D43-3FA9-41B1-ABE4-0D2C1171B544}" destId="{28AC68E0-ACA3-024C-9111-1E0B749100F6}" srcOrd="0" destOrd="0" presId="urn:microsoft.com/office/officeart/2005/8/layout/vList2"/>
    <dgm:cxn modelId="{F3FFE195-C7CD-4074-A13C-6182FC7D6B03}" srcId="{04C85901-6D10-4309-806D-EFEA704507A2}" destId="{A30BCACA-4867-4D78-9C7E-DE94E31FB2CA}" srcOrd="1" destOrd="0" parTransId="{AA9EA9EB-38F7-4AB8-827C-D6268E1F5BBF}" sibTransId="{38276E31-0D13-4CA1-B302-C42446BC8BEE}"/>
    <dgm:cxn modelId="{BFBF4A97-512F-564A-8C80-A2E178C07EF8}" type="presOf" srcId="{A30BCACA-4867-4D78-9C7E-DE94E31FB2CA}" destId="{43EC6F37-A0DD-EA41-A3F4-1DDC143E127F}" srcOrd="0" destOrd="0" presId="urn:microsoft.com/office/officeart/2005/8/layout/vList2"/>
    <dgm:cxn modelId="{2BD6E9F7-8653-4EDA-AD7D-9067E3E0A6FB}" srcId="{04C85901-6D10-4309-806D-EFEA704507A2}" destId="{0EA94D43-3FA9-41B1-ABE4-0D2C1171B544}" srcOrd="3" destOrd="0" parTransId="{7B97CB2E-5EFB-4D27-AFE1-9D7434B5ED9C}" sibTransId="{D44ECE7E-914F-4367-82ED-A8A75F13C53B}"/>
    <dgm:cxn modelId="{20A25FFA-7FA3-4744-91E1-23C8238FC6B9}" srcId="{04C85901-6D10-4309-806D-EFEA704507A2}" destId="{5B8D526B-2BEF-4A4F-9B01-9A0F7B8D0B01}" srcOrd="4" destOrd="0" parTransId="{42454B43-188E-49DD-8440-2A3D77A305CF}" sibTransId="{D07CE468-0BE6-4287-8932-3EE20EBD1D72}"/>
    <dgm:cxn modelId="{F7FAC5FC-6FCB-D745-BE2D-8295EA9A74D6}" type="presOf" srcId="{D9898FE6-24A2-411F-9907-A221F6DC468D}" destId="{5D1DF22E-712A-5D46-9D81-DFAC96C31D19}" srcOrd="0" destOrd="0" presId="urn:microsoft.com/office/officeart/2005/8/layout/vList2"/>
    <dgm:cxn modelId="{0595F1E0-7791-C647-BCA5-5952C8C4D866}" type="presParOf" srcId="{97DDC2CE-8D8F-C742-8DD1-C55D3B9BCA4A}" destId="{5D1DF22E-712A-5D46-9D81-DFAC96C31D19}" srcOrd="0" destOrd="0" presId="urn:microsoft.com/office/officeart/2005/8/layout/vList2"/>
    <dgm:cxn modelId="{220C9030-550D-E345-AE3F-2A48070A0778}" type="presParOf" srcId="{97DDC2CE-8D8F-C742-8DD1-C55D3B9BCA4A}" destId="{703438C0-BC39-CC41-A4EC-5FBF4F7603FE}" srcOrd="1" destOrd="0" presId="urn:microsoft.com/office/officeart/2005/8/layout/vList2"/>
    <dgm:cxn modelId="{E4A42F57-235B-074F-8F5E-85DA99CE7AF7}" type="presParOf" srcId="{97DDC2CE-8D8F-C742-8DD1-C55D3B9BCA4A}" destId="{43EC6F37-A0DD-EA41-A3F4-1DDC143E127F}" srcOrd="2" destOrd="0" presId="urn:microsoft.com/office/officeart/2005/8/layout/vList2"/>
    <dgm:cxn modelId="{7C34C360-8EF2-EB47-A4FA-0CEB34BBD864}" type="presParOf" srcId="{97DDC2CE-8D8F-C742-8DD1-C55D3B9BCA4A}" destId="{E83E734F-707A-AF44-B46E-F14554CDC240}" srcOrd="3" destOrd="0" presId="urn:microsoft.com/office/officeart/2005/8/layout/vList2"/>
    <dgm:cxn modelId="{3E6DB010-E0E9-3549-9878-0D4C42FFC8F9}" type="presParOf" srcId="{97DDC2CE-8D8F-C742-8DD1-C55D3B9BCA4A}" destId="{6A0B04E2-28D5-F049-B706-079FED8A1701}" srcOrd="4" destOrd="0" presId="urn:microsoft.com/office/officeart/2005/8/layout/vList2"/>
    <dgm:cxn modelId="{3659D3C9-97F8-874C-893D-0F34F1416344}" type="presParOf" srcId="{97DDC2CE-8D8F-C742-8DD1-C55D3B9BCA4A}" destId="{C2E9FF6A-ADD7-2F40-95BD-5888A59E4701}" srcOrd="5" destOrd="0" presId="urn:microsoft.com/office/officeart/2005/8/layout/vList2"/>
    <dgm:cxn modelId="{937DE38B-052A-554E-B4DF-59E059469117}" type="presParOf" srcId="{97DDC2CE-8D8F-C742-8DD1-C55D3B9BCA4A}" destId="{28AC68E0-ACA3-024C-9111-1E0B749100F6}" srcOrd="6" destOrd="0" presId="urn:microsoft.com/office/officeart/2005/8/layout/vList2"/>
    <dgm:cxn modelId="{3464625E-9E02-E242-BA5E-E4CB1145A7A2}" type="presParOf" srcId="{97DDC2CE-8D8F-C742-8DD1-C55D3B9BCA4A}" destId="{DA23E187-79EB-7441-990D-EE71AC10AEE5}" srcOrd="7" destOrd="0" presId="urn:microsoft.com/office/officeart/2005/8/layout/vList2"/>
    <dgm:cxn modelId="{25B3BAFB-F4BF-7342-ACE2-43F1F07FF5FF}" type="presParOf" srcId="{97DDC2CE-8D8F-C742-8DD1-C55D3B9BCA4A}" destId="{9A8100D2-6E64-6E4D-BADC-01790EBD4C95}" srcOrd="8" destOrd="0" presId="urn:microsoft.com/office/officeart/2005/8/layout/vList2"/>
    <dgm:cxn modelId="{FD2BB7C0-D9F5-BC41-ACC5-8925A22A17A0}" type="presParOf" srcId="{97DDC2CE-8D8F-C742-8DD1-C55D3B9BCA4A}" destId="{3F68F883-28F8-8745-8691-3633E2BDFAD9}" srcOrd="9" destOrd="0" presId="urn:microsoft.com/office/officeart/2005/8/layout/vList2"/>
    <dgm:cxn modelId="{AABCF747-357E-D14F-8703-B5131E5F1F45}" type="presParOf" srcId="{97DDC2CE-8D8F-C742-8DD1-C55D3B9BCA4A}" destId="{C55EC8C6-00AB-A74D-A851-53F6D393D736}" srcOrd="10" destOrd="0" presId="urn:microsoft.com/office/officeart/2005/8/layout/vList2"/>
    <dgm:cxn modelId="{F0640CEC-179F-E04C-8519-9BF085A2B138}" type="presParOf" srcId="{97DDC2CE-8D8F-C742-8DD1-C55D3B9BCA4A}" destId="{9AA4B416-59AB-E54A-BAD7-EB6C157096BF}" srcOrd="11" destOrd="0" presId="urn:microsoft.com/office/officeart/2005/8/layout/vList2"/>
    <dgm:cxn modelId="{11A5AB32-D4B0-C94A-8D8B-D2486F643B85}" type="presParOf" srcId="{97DDC2CE-8D8F-C742-8DD1-C55D3B9BCA4A}" destId="{B4B91326-3C19-814B-9DC9-670A0AFFB31C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64128-6D34-1B4F-B37F-B17A22310B77}">
      <dsp:nvSpPr>
        <dsp:cNvPr id="0" name=""/>
        <dsp:cNvSpPr/>
      </dsp:nvSpPr>
      <dsp:spPr>
        <a:xfrm>
          <a:off x="0" y="44028"/>
          <a:ext cx="2740918" cy="16445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Egg was contaminated from a dirty nest, wet floors, or was laid on the ground outside of the nest. Yolk sac will be filled with bacteria if contaminated!</a:t>
          </a:r>
        </a:p>
      </dsp:txBody>
      <dsp:txXfrm>
        <a:off x="0" y="44028"/>
        <a:ext cx="2740918" cy="1644550"/>
      </dsp:txXfrm>
    </dsp:sp>
    <dsp:sp modelId="{B1A6CEE2-163F-8E41-A30A-88291B8C7730}">
      <dsp:nvSpPr>
        <dsp:cNvPr id="0" name=""/>
        <dsp:cNvSpPr/>
      </dsp:nvSpPr>
      <dsp:spPr>
        <a:xfrm>
          <a:off x="3015009" y="44028"/>
          <a:ext cx="2740918" cy="16445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Abnormal Size and/or Shape</a:t>
          </a:r>
        </a:p>
      </dsp:txBody>
      <dsp:txXfrm>
        <a:off x="3015009" y="44028"/>
        <a:ext cx="2740918" cy="1644550"/>
      </dsp:txXfrm>
    </dsp:sp>
    <dsp:sp modelId="{81DFA77F-9490-C744-A150-059BA5C1C41F}">
      <dsp:nvSpPr>
        <dsp:cNvPr id="0" name=""/>
        <dsp:cNvSpPr/>
      </dsp:nvSpPr>
      <dsp:spPr>
        <a:xfrm>
          <a:off x="6030019" y="44028"/>
          <a:ext cx="2740918" cy="16445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Egg was cracked from issue with collection schedule, being on the floor, or had a thin shell.</a:t>
          </a:r>
        </a:p>
      </dsp:txBody>
      <dsp:txXfrm>
        <a:off x="6030019" y="44028"/>
        <a:ext cx="2740918" cy="1644550"/>
      </dsp:txXfrm>
    </dsp:sp>
    <dsp:sp modelId="{74FDD65C-9FBF-C445-BD40-BBC2B2E1F909}">
      <dsp:nvSpPr>
        <dsp:cNvPr id="0" name=""/>
        <dsp:cNvSpPr/>
      </dsp:nvSpPr>
      <dsp:spPr>
        <a:xfrm>
          <a:off x="1507504" y="1962670"/>
          <a:ext cx="2740918" cy="16445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Not fertile</a:t>
          </a:r>
        </a:p>
      </dsp:txBody>
      <dsp:txXfrm>
        <a:off x="1507504" y="1962670"/>
        <a:ext cx="2740918" cy="1644550"/>
      </dsp:txXfrm>
    </dsp:sp>
    <dsp:sp modelId="{C9CC416B-066F-904D-BE39-4228E04F22D0}">
      <dsp:nvSpPr>
        <dsp:cNvPr id="0" name=""/>
        <dsp:cNvSpPr/>
      </dsp:nvSpPr>
      <dsp:spPr>
        <a:xfrm>
          <a:off x="4522514" y="1962670"/>
          <a:ext cx="2740918" cy="16445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Handling &amp; storage conditions and/or length or storage time</a:t>
          </a:r>
        </a:p>
      </dsp:txBody>
      <dsp:txXfrm>
        <a:off x="4522514" y="1962670"/>
        <a:ext cx="2740918" cy="1644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DF22E-712A-5D46-9D81-DFAC96C31D19}">
      <dsp:nvSpPr>
        <dsp:cNvPr id="0" name=""/>
        <dsp:cNvSpPr/>
      </dsp:nvSpPr>
      <dsp:spPr>
        <a:xfrm>
          <a:off x="0" y="66462"/>
          <a:ext cx="8770938" cy="4557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Livability</a:t>
          </a:r>
          <a:r>
            <a:rPr lang="en-US" sz="1900" kern="1200"/>
            <a:t>:</a:t>
          </a:r>
          <a:r>
            <a:rPr lang="en-US" sz="1900" b="1" kern="1200"/>
            <a:t> </a:t>
          </a:r>
          <a:r>
            <a:rPr lang="en-US" sz="1900" kern="1200"/>
            <a:t>3-4 days after placement (Hatchery to blame at this point)</a:t>
          </a:r>
        </a:p>
      </dsp:txBody>
      <dsp:txXfrm>
        <a:off x="22246" y="88708"/>
        <a:ext cx="8726446" cy="411223"/>
      </dsp:txXfrm>
    </dsp:sp>
    <dsp:sp modelId="{43EC6F37-A0DD-EA41-A3F4-1DDC143E127F}">
      <dsp:nvSpPr>
        <dsp:cNvPr id="0" name=""/>
        <dsp:cNvSpPr/>
      </dsp:nvSpPr>
      <dsp:spPr>
        <a:xfrm>
          <a:off x="0" y="576897"/>
          <a:ext cx="8770938" cy="455715"/>
        </a:xfrm>
        <a:prstGeom prst="roundRect">
          <a:avLst/>
        </a:prstGeom>
        <a:solidFill>
          <a:schemeClr val="accent2">
            <a:hueOff val="457723"/>
            <a:satOff val="-8135"/>
            <a:lumOff val="2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Productivity</a:t>
          </a:r>
          <a:r>
            <a:rPr lang="en-US" sz="1900" kern="1200"/>
            <a:t>: Body weight gain </a:t>
          </a:r>
        </a:p>
      </dsp:txBody>
      <dsp:txXfrm>
        <a:off x="22246" y="599143"/>
        <a:ext cx="8726446" cy="411223"/>
      </dsp:txXfrm>
    </dsp:sp>
    <dsp:sp modelId="{6A0B04E2-28D5-F049-B706-079FED8A1701}">
      <dsp:nvSpPr>
        <dsp:cNvPr id="0" name=""/>
        <dsp:cNvSpPr/>
      </dsp:nvSpPr>
      <dsp:spPr>
        <a:xfrm>
          <a:off x="0" y="1087332"/>
          <a:ext cx="8770938" cy="455715"/>
        </a:xfrm>
        <a:prstGeom prst="roundRect">
          <a:avLst/>
        </a:prstGeom>
        <a:solidFill>
          <a:schemeClr val="accent2">
            <a:hueOff val="915447"/>
            <a:satOff val="-16269"/>
            <a:lumOff val="5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Check Weight at Hatch or 1 Day</a:t>
          </a:r>
          <a:r>
            <a:rPr lang="en-US" sz="1900" kern="1200"/>
            <a:t>: Highly correlated with optimum performance</a:t>
          </a:r>
        </a:p>
      </dsp:txBody>
      <dsp:txXfrm>
        <a:off x="22246" y="1109578"/>
        <a:ext cx="8726446" cy="411223"/>
      </dsp:txXfrm>
    </dsp:sp>
    <dsp:sp modelId="{28AC68E0-ACA3-024C-9111-1E0B749100F6}">
      <dsp:nvSpPr>
        <dsp:cNvPr id="0" name=""/>
        <dsp:cNvSpPr/>
      </dsp:nvSpPr>
      <dsp:spPr>
        <a:xfrm>
          <a:off x="0" y="1597767"/>
          <a:ext cx="8770938" cy="455715"/>
        </a:xfrm>
        <a:prstGeom prst="roundRect">
          <a:avLst/>
        </a:prstGeom>
        <a:solidFill>
          <a:schemeClr val="accent2">
            <a:hueOff val="1373170"/>
            <a:satOff val="-24404"/>
            <a:lumOff val="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Appearance of Chick</a:t>
          </a:r>
          <a:r>
            <a:rPr lang="en-US" sz="1900" kern="1200"/>
            <a:t>: Bright eyes, clean, sealed navel</a:t>
          </a:r>
        </a:p>
      </dsp:txBody>
      <dsp:txXfrm>
        <a:off x="22246" y="1620013"/>
        <a:ext cx="8726446" cy="411223"/>
      </dsp:txXfrm>
    </dsp:sp>
    <dsp:sp modelId="{9A8100D2-6E64-6E4D-BADC-01790EBD4C95}">
      <dsp:nvSpPr>
        <dsp:cNvPr id="0" name=""/>
        <dsp:cNvSpPr/>
      </dsp:nvSpPr>
      <dsp:spPr>
        <a:xfrm>
          <a:off x="0" y="2108202"/>
          <a:ext cx="8770938" cy="455715"/>
        </a:xfrm>
        <a:prstGeom prst="roundRect">
          <a:avLst/>
        </a:prstGeom>
        <a:solidFill>
          <a:schemeClr val="accent2">
            <a:hueOff val="1830893"/>
            <a:satOff val="-32539"/>
            <a:lumOff val="10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Activity</a:t>
          </a:r>
          <a:r>
            <a:rPr lang="en-US" sz="1900" kern="1200"/>
            <a:t>: Very active, moving to feed and water</a:t>
          </a:r>
        </a:p>
      </dsp:txBody>
      <dsp:txXfrm>
        <a:off x="22246" y="2130448"/>
        <a:ext cx="8726446" cy="411223"/>
      </dsp:txXfrm>
    </dsp:sp>
    <dsp:sp modelId="{C55EC8C6-00AB-A74D-A851-53F6D393D736}">
      <dsp:nvSpPr>
        <dsp:cNvPr id="0" name=""/>
        <dsp:cNvSpPr/>
      </dsp:nvSpPr>
      <dsp:spPr>
        <a:xfrm>
          <a:off x="0" y="2618637"/>
          <a:ext cx="8770938" cy="455715"/>
        </a:xfrm>
        <a:prstGeom prst="roundRect">
          <a:avLst/>
        </a:prstGeom>
        <a:solidFill>
          <a:schemeClr val="accent2">
            <a:hueOff val="2288616"/>
            <a:satOff val="-40673"/>
            <a:lumOff val="13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Free of navel buttons and any wicks (strings from navel)</a:t>
          </a:r>
          <a:endParaRPr lang="en-US" sz="1900" kern="1200"/>
        </a:p>
      </dsp:txBody>
      <dsp:txXfrm>
        <a:off x="22246" y="2640883"/>
        <a:ext cx="8726446" cy="411223"/>
      </dsp:txXfrm>
    </dsp:sp>
    <dsp:sp modelId="{B4B91326-3C19-814B-9DC9-670A0AFFB31C}">
      <dsp:nvSpPr>
        <dsp:cNvPr id="0" name=""/>
        <dsp:cNvSpPr/>
      </dsp:nvSpPr>
      <dsp:spPr>
        <a:xfrm>
          <a:off x="0" y="3129072"/>
          <a:ext cx="8770938" cy="455715"/>
        </a:xfrm>
        <a:prstGeom prst="roundRect">
          <a:avLst/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No red hocks or red beaks</a:t>
          </a:r>
          <a:endParaRPr lang="en-US" sz="1900" kern="1200"/>
        </a:p>
      </dsp:txBody>
      <dsp:txXfrm>
        <a:off x="22246" y="3151318"/>
        <a:ext cx="8726446" cy="411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F03DE-D81A-5745-9E93-CB854E8AB4C5}" type="datetimeFigureOut">
              <a:rPr lang="en-US" smtClean="0"/>
              <a:t>6/22/20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8303B-C991-1348-8F63-7401B27E2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89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YSM develops from the hindgut of the embryo and begins to envelop the yolk in the initial phase of development. By d 5 of incubation (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the yolk is totally surrounded by the YSM, 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Yolk lipid uptake is slow during the first 2 weeks of incubation and very rapid during the third and final week of incubation.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8303B-C991-1348-8F63-7401B27E2CD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03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 amnion is a membrane that closely covers the embryo when first formed. It fills with the amniotic fluid which causes the amnion to expand and become the amniotic sac which serves to provide a protective environment for the developing embryo or fetus. The amnion, along with the chorion, the yolk sac and the allantois form a protective sac around the embryo.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8303B-C991-1348-8F63-7401B27E2CD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86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9881B1DA-A27E-4D4E-BBFD-7423457EAD85}" type="datetimeFigureOut">
              <a:rPr lang="en-US" smtClean="0"/>
              <a:t>6/22/20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40CEEA75-8D04-4FCE-9EBD-B933791DBFAB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60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B1DA-A27E-4D4E-BBFD-7423457EAD85}" type="datetimeFigureOut">
              <a:rPr lang="en-US" smtClean="0"/>
              <a:t>6/22/20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EA75-8D04-4FCE-9EBD-B933791DB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8730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9881B1DA-A27E-4D4E-BBFD-7423457EAD85}" type="datetimeFigureOut">
              <a:rPr lang="en-US" smtClean="0"/>
              <a:t>6/22/20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40CEEA75-8D04-4FCE-9EBD-B933791DBFA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46394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B1DA-A27E-4D4E-BBFD-7423457EAD85}" type="datetimeFigureOut">
              <a:rPr lang="en-US" smtClean="0"/>
              <a:t>6/22/20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EA75-8D04-4FCE-9EBD-B933791DB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3278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881B1DA-A27E-4D4E-BBFD-7423457EAD85}" type="datetimeFigureOut">
              <a:rPr lang="en-US" smtClean="0"/>
              <a:t>6/22/20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0CEEA75-8D04-4FCE-9EBD-B933791DBFA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438157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B1DA-A27E-4D4E-BBFD-7423457EAD85}" type="datetimeFigureOut">
              <a:rPr lang="en-US" smtClean="0"/>
              <a:t>6/22/20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EA75-8D04-4FCE-9EBD-B933791DB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308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B1DA-A27E-4D4E-BBFD-7423457EAD85}" type="datetimeFigureOut">
              <a:rPr lang="en-US" smtClean="0"/>
              <a:t>6/22/20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EA75-8D04-4FCE-9EBD-B933791DB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9070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B1DA-A27E-4D4E-BBFD-7423457EAD85}" type="datetimeFigureOut">
              <a:rPr lang="en-US" smtClean="0"/>
              <a:t>6/22/20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EA75-8D04-4FCE-9EBD-B933791DB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9052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B1DA-A27E-4D4E-BBFD-7423457EAD85}" type="datetimeFigureOut">
              <a:rPr lang="en-US" smtClean="0"/>
              <a:t>6/22/20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EA75-8D04-4FCE-9EBD-B933791DB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0404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9881B1DA-A27E-4D4E-BBFD-7423457EAD85}" type="datetimeFigureOut">
              <a:rPr lang="en-US" smtClean="0"/>
              <a:t>6/22/20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40CEEA75-8D04-4FCE-9EBD-B933791DB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2032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9881B1DA-A27E-4D4E-BBFD-7423457EAD85}" type="datetimeFigureOut">
              <a:rPr lang="en-US" smtClean="0"/>
              <a:t>6/22/20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40CEEA75-8D04-4FCE-9EBD-B933791DB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5044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9881B1DA-A27E-4D4E-BBFD-7423457EAD85}" type="datetimeFigureOut">
              <a:rPr lang="en-US" smtClean="0"/>
              <a:t>6/22/20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0CEEA75-8D04-4FCE-9EBD-B933791DBFA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380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-M33PtwtM4?feature=oembed" TargetMode="Externa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edajVADLGw?feature=oembed" TargetMode="Externa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9832" y="1743482"/>
            <a:ext cx="4297680" cy="2630025"/>
          </a:xfrm>
        </p:spPr>
        <p:txBody>
          <a:bodyPr>
            <a:noAutofit/>
          </a:bodyPr>
          <a:lstStyle/>
          <a:p>
            <a:r>
              <a:rPr lang="en-US" sz="4800" dirty="0"/>
              <a:t>POULTRY SCIENCE:</a:t>
            </a:r>
            <a:br>
              <a:rPr lang="en-US" sz="4800" dirty="0"/>
            </a:br>
            <a:r>
              <a:rPr lang="en-US" sz="3600" dirty="0"/>
              <a:t>Hatchery Operation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61702" y="4859713"/>
            <a:ext cx="3793678" cy="917361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+mj-lt"/>
              </a:rPr>
              <a:t>Unit 11</a:t>
            </a:r>
          </a:p>
        </p:txBody>
      </p:sp>
      <p:pic>
        <p:nvPicPr>
          <p:cNvPr id="5" name="Picture 4" descr="A picture containing red&#10;&#10;Description automatically generated">
            <a:extLst>
              <a:ext uri="{FF2B5EF4-FFF2-40B4-BE49-F238E27FC236}">
                <a16:creationId xmlns:a16="http://schemas.microsoft.com/office/drawing/2014/main" id="{D7CCEDD0-585C-9940-87A1-AA2D7B176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852" y="770097"/>
            <a:ext cx="3888528" cy="97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05599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3F8BE-01B2-C64C-8481-E315A73BE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1120877"/>
            <a:ext cx="8770571" cy="100818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Why didn’t the eggs hatch?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ED3E4B2-7B83-496B-9B7D-7C96FAB684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9956558"/>
              </p:ext>
            </p:extLst>
          </p:nvPr>
        </p:nvGraphicFramePr>
        <p:xfrm>
          <a:off x="2933700" y="2438400"/>
          <a:ext cx="8770938" cy="365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1388667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6138" y="1889868"/>
            <a:ext cx="5859724" cy="1584002"/>
          </a:xfrm>
        </p:spPr>
        <p:txBody>
          <a:bodyPr>
            <a:normAutofit fontScale="90000"/>
          </a:bodyPr>
          <a:lstStyle/>
          <a:p>
            <a:r>
              <a:rPr lang="en-US" dirty="0"/>
              <a:t>Poultry Science:</a:t>
            </a:r>
            <a:br>
              <a:rPr lang="en-US" dirty="0"/>
            </a:br>
            <a:r>
              <a:rPr lang="en-US" dirty="0"/>
              <a:t>Hatchery Operation &amp; Fertilized Eggs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Unit 11: Segment 2</a:t>
            </a:r>
          </a:p>
          <a:p>
            <a:r>
              <a:rPr lang="en-US" i="1" dirty="0"/>
              <a:t>Embryology, Hatching &amp; Chick Quality</a:t>
            </a:r>
          </a:p>
        </p:txBody>
      </p:sp>
    </p:spTree>
    <p:extLst>
      <p:ext uri="{BB962C8B-B14F-4D97-AF65-F5344CB8AC3E}">
        <p14:creationId xmlns:p14="http://schemas.microsoft.com/office/powerpoint/2010/main" val="304392991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6E27C40-104A-4C05-A382-21A40999A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1D78633-7222-4BD8-9B43-C5A3FE3FB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64A62ED5-69F8-4A9A-959F-BDFA4CB00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E1E0581-3B45-45FA-909D-956C5BA8C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05474103-4A93-4198-B2FA-45EC74FD52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</p:sp>
      </p:grp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2A0F9152-48E3-49B1-872D-898BCB713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3466" y="643466"/>
            <a:ext cx="10905066" cy="5571066"/>
          </a:xfrm>
          <a:custGeom>
            <a:avLst/>
            <a:gdLst>
              <a:gd name="connsiteX0" fmla="*/ 317500 w 10905066"/>
              <a:gd name="connsiteY0" fmla="*/ 0 h 5571066"/>
              <a:gd name="connsiteX1" fmla="*/ 6969125 w 10905066"/>
              <a:gd name="connsiteY1" fmla="*/ 0 h 5571066"/>
              <a:gd name="connsiteX2" fmla="*/ 6969127 w 10905066"/>
              <a:gd name="connsiteY2" fmla="*/ 0 h 5571066"/>
              <a:gd name="connsiteX3" fmla="*/ 10587566 w 10905066"/>
              <a:gd name="connsiteY3" fmla="*/ 0 h 5571066"/>
              <a:gd name="connsiteX4" fmla="*/ 10651066 w 10905066"/>
              <a:gd name="connsiteY4" fmla="*/ 6350 h 5571066"/>
              <a:gd name="connsiteX5" fmla="*/ 10711391 w 10905066"/>
              <a:gd name="connsiteY5" fmla="*/ 23813 h 5571066"/>
              <a:gd name="connsiteX6" fmla="*/ 10763779 w 10905066"/>
              <a:gd name="connsiteY6" fmla="*/ 52388 h 5571066"/>
              <a:gd name="connsiteX7" fmla="*/ 10812991 w 10905066"/>
              <a:gd name="connsiteY7" fmla="*/ 93663 h 5571066"/>
              <a:gd name="connsiteX8" fmla="*/ 10849503 w 10905066"/>
              <a:gd name="connsiteY8" fmla="*/ 139700 h 5571066"/>
              <a:gd name="connsiteX9" fmla="*/ 10881253 w 10905066"/>
              <a:gd name="connsiteY9" fmla="*/ 195263 h 5571066"/>
              <a:gd name="connsiteX10" fmla="*/ 10898716 w 10905066"/>
              <a:gd name="connsiteY10" fmla="*/ 254000 h 5571066"/>
              <a:gd name="connsiteX11" fmla="*/ 10905066 w 10905066"/>
              <a:gd name="connsiteY11" fmla="*/ 319088 h 5571066"/>
              <a:gd name="connsiteX12" fmla="*/ 10905066 w 10905066"/>
              <a:gd name="connsiteY12" fmla="*/ 1556279 h 5571066"/>
              <a:gd name="connsiteX13" fmla="*/ 10905066 w 10905066"/>
              <a:gd name="connsiteY13" fmla="*/ 4014788 h 5571066"/>
              <a:gd name="connsiteX14" fmla="*/ 10905066 w 10905066"/>
              <a:gd name="connsiteY14" fmla="*/ 5251979 h 5571066"/>
              <a:gd name="connsiteX15" fmla="*/ 10898716 w 10905066"/>
              <a:gd name="connsiteY15" fmla="*/ 5317066 h 5571066"/>
              <a:gd name="connsiteX16" fmla="*/ 10881253 w 10905066"/>
              <a:gd name="connsiteY16" fmla="*/ 5375804 h 5571066"/>
              <a:gd name="connsiteX17" fmla="*/ 10849503 w 10905066"/>
              <a:gd name="connsiteY17" fmla="*/ 5431366 h 5571066"/>
              <a:gd name="connsiteX18" fmla="*/ 10812991 w 10905066"/>
              <a:gd name="connsiteY18" fmla="*/ 5478991 h 5571066"/>
              <a:gd name="connsiteX19" fmla="*/ 10763779 w 10905066"/>
              <a:gd name="connsiteY19" fmla="*/ 5518679 h 5571066"/>
              <a:gd name="connsiteX20" fmla="*/ 10711391 w 10905066"/>
              <a:gd name="connsiteY20" fmla="*/ 5547254 h 5571066"/>
              <a:gd name="connsiteX21" fmla="*/ 10651066 w 10905066"/>
              <a:gd name="connsiteY21" fmla="*/ 5564716 h 5571066"/>
              <a:gd name="connsiteX22" fmla="*/ 10587566 w 10905066"/>
              <a:gd name="connsiteY22" fmla="*/ 5571066 h 5571066"/>
              <a:gd name="connsiteX23" fmla="*/ 6969125 w 10905066"/>
              <a:gd name="connsiteY23" fmla="*/ 5571066 h 5571066"/>
              <a:gd name="connsiteX24" fmla="*/ 3935941 w 10905066"/>
              <a:gd name="connsiteY24" fmla="*/ 5571066 h 5571066"/>
              <a:gd name="connsiteX25" fmla="*/ 317500 w 10905066"/>
              <a:gd name="connsiteY25" fmla="*/ 5571066 h 5571066"/>
              <a:gd name="connsiteX26" fmla="*/ 254000 w 10905066"/>
              <a:gd name="connsiteY26" fmla="*/ 5564716 h 5571066"/>
              <a:gd name="connsiteX27" fmla="*/ 193675 w 10905066"/>
              <a:gd name="connsiteY27" fmla="*/ 5547254 h 5571066"/>
              <a:gd name="connsiteX28" fmla="*/ 141288 w 10905066"/>
              <a:gd name="connsiteY28" fmla="*/ 5518679 h 5571066"/>
              <a:gd name="connsiteX29" fmla="*/ 92075 w 10905066"/>
              <a:gd name="connsiteY29" fmla="*/ 5478991 h 5571066"/>
              <a:gd name="connsiteX30" fmla="*/ 55563 w 10905066"/>
              <a:gd name="connsiteY30" fmla="*/ 5431366 h 5571066"/>
              <a:gd name="connsiteX31" fmla="*/ 23813 w 10905066"/>
              <a:gd name="connsiteY31" fmla="*/ 5375804 h 5571066"/>
              <a:gd name="connsiteX32" fmla="*/ 6350 w 10905066"/>
              <a:gd name="connsiteY32" fmla="*/ 5317066 h 5571066"/>
              <a:gd name="connsiteX33" fmla="*/ 0 w 10905066"/>
              <a:gd name="connsiteY33" fmla="*/ 5251979 h 5571066"/>
              <a:gd name="connsiteX34" fmla="*/ 0 w 10905066"/>
              <a:gd name="connsiteY34" fmla="*/ 4014789 h 5571066"/>
              <a:gd name="connsiteX35" fmla="*/ 0 w 10905066"/>
              <a:gd name="connsiteY35" fmla="*/ 4014788 h 5571066"/>
              <a:gd name="connsiteX36" fmla="*/ 0 w 10905066"/>
              <a:gd name="connsiteY36" fmla="*/ 319088 h 5571066"/>
              <a:gd name="connsiteX37" fmla="*/ 6350 w 10905066"/>
              <a:gd name="connsiteY37" fmla="*/ 254000 h 5571066"/>
              <a:gd name="connsiteX38" fmla="*/ 23813 w 10905066"/>
              <a:gd name="connsiteY38" fmla="*/ 195263 h 5571066"/>
              <a:gd name="connsiteX39" fmla="*/ 55563 w 10905066"/>
              <a:gd name="connsiteY39" fmla="*/ 139700 h 5571066"/>
              <a:gd name="connsiteX40" fmla="*/ 92075 w 10905066"/>
              <a:gd name="connsiteY40" fmla="*/ 93663 h 5571066"/>
              <a:gd name="connsiteX41" fmla="*/ 141288 w 10905066"/>
              <a:gd name="connsiteY41" fmla="*/ 52388 h 5571066"/>
              <a:gd name="connsiteX42" fmla="*/ 193675 w 10905066"/>
              <a:gd name="connsiteY42" fmla="*/ 23813 h 5571066"/>
              <a:gd name="connsiteX43" fmla="*/ 254000 w 10905066"/>
              <a:gd name="connsiteY43" fmla="*/ 635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905066" h="5571066">
                <a:moveTo>
                  <a:pt x="317500" y="0"/>
                </a:moveTo>
                <a:lnTo>
                  <a:pt x="6969125" y="0"/>
                </a:lnTo>
                <a:lnTo>
                  <a:pt x="6969127" y="0"/>
                </a:lnTo>
                <a:lnTo>
                  <a:pt x="10587566" y="0"/>
                </a:lnTo>
                <a:lnTo>
                  <a:pt x="10651066" y="6350"/>
                </a:lnTo>
                <a:lnTo>
                  <a:pt x="10711391" y="23813"/>
                </a:lnTo>
                <a:lnTo>
                  <a:pt x="10763779" y="52388"/>
                </a:lnTo>
                <a:lnTo>
                  <a:pt x="10812991" y="93663"/>
                </a:lnTo>
                <a:lnTo>
                  <a:pt x="10849503" y="139700"/>
                </a:lnTo>
                <a:lnTo>
                  <a:pt x="10881253" y="195263"/>
                </a:lnTo>
                <a:lnTo>
                  <a:pt x="10898716" y="254000"/>
                </a:lnTo>
                <a:lnTo>
                  <a:pt x="10905066" y="319088"/>
                </a:lnTo>
                <a:lnTo>
                  <a:pt x="10905066" y="1556279"/>
                </a:lnTo>
                <a:lnTo>
                  <a:pt x="10905066" y="4014788"/>
                </a:lnTo>
                <a:lnTo>
                  <a:pt x="10905066" y="5251979"/>
                </a:lnTo>
                <a:lnTo>
                  <a:pt x="10898716" y="5317066"/>
                </a:lnTo>
                <a:lnTo>
                  <a:pt x="10881253" y="5375804"/>
                </a:lnTo>
                <a:lnTo>
                  <a:pt x="10849503" y="5431366"/>
                </a:lnTo>
                <a:lnTo>
                  <a:pt x="10812991" y="5478991"/>
                </a:lnTo>
                <a:lnTo>
                  <a:pt x="10763779" y="5518679"/>
                </a:lnTo>
                <a:lnTo>
                  <a:pt x="10711391" y="5547254"/>
                </a:lnTo>
                <a:lnTo>
                  <a:pt x="10651066" y="5564716"/>
                </a:lnTo>
                <a:lnTo>
                  <a:pt x="10587566" y="5571066"/>
                </a:lnTo>
                <a:lnTo>
                  <a:pt x="6969125" y="5571066"/>
                </a:lnTo>
                <a:lnTo>
                  <a:pt x="3935941" y="5571066"/>
                </a:lnTo>
                <a:lnTo>
                  <a:pt x="317500" y="5571066"/>
                </a:lnTo>
                <a:lnTo>
                  <a:pt x="254000" y="5564716"/>
                </a:lnTo>
                <a:lnTo>
                  <a:pt x="193675" y="5547254"/>
                </a:lnTo>
                <a:lnTo>
                  <a:pt x="141288" y="5518679"/>
                </a:lnTo>
                <a:lnTo>
                  <a:pt x="92075" y="5478991"/>
                </a:lnTo>
                <a:lnTo>
                  <a:pt x="55563" y="5431366"/>
                </a:lnTo>
                <a:lnTo>
                  <a:pt x="23813" y="5375804"/>
                </a:lnTo>
                <a:lnTo>
                  <a:pt x="6350" y="5317066"/>
                </a:lnTo>
                <a:lnTo>
                  <a:pt x="0" y="5251979"/>
                </a:lnTo>
                <a:lnTo>
                  <a:pt x="0" y="4014789"/>
                </a:lnTo>
                <a:lnTo>
                  <a:pt x="0" y="4014788"/>
                </a:lnTo>
                <a:lnTo>
                  <a:pt x="0" y="319088"/>
                </a:lnTo>
                <a:lnTo>
                  <a:pt x="6350" y="254000"/>
                </a:lnTo>
                <a:lnTo>
                  <a:pt x="23813" y="195263"/>
                </a:lnTo>
                <a:lnTo>
                  <a:pt x="55563" y="139700"/>
                </a:lnTo>
                <a:lnTo>
                  <a:pt x="92075" y="93663"/>
                </a:lnTo>
                <a:lnTo>
                  <a:pt x="141288" y="52388"/>
                </a:lnTo>
                <a:lnTo>
                  <a:pt x="193675" y="23813"/>
                </a:lnTo>
                <a:lnTo>
                  <a:pt x="254000" y="635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3489F6D-90F9-4863-AC28-04E23B84E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990" y="845990"/>
            <a:ext cx="10486868" cy="5166017"/>
          </a:xfrm>
          <a:prstGeom prst="roundRect">
            <a:avLst>
              <a:gd name="adj" fmla="val 3173"/>
            </a:avLst>
          </a:prstGeom>
          <a:noFill/>
          <a:ln w="444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552DD4-F999-0544-A1D5-7FE66DBCD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846" y="1055489"/>
            <a:ext cx="9486309" cy="1073572"/>
          </a:xfrm>
        </p:spPr>
        <p:txBody>
          <a:bodyPr anchor="ctr">
            <a:normAutofit/>
          </a:bodyPr>
          <a:lstStyle/>
          <a:p>
            <a:pPr algn="ctr"/>
            <a:r>
              <a:rPr lang="en-US" sz="3600"/>
              <a:t>What is “Embryology”?</a:t>
            </a:r>
            <a:endParaRPr lang="en-US" sz="36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3CFF822-5B88-4257-86DB-464E3C755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10200" y="2240822"/>
            <a:ext cx="1371600" cy="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1200E-E4AE-E04B-A624-6104FD17A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2846" y="2438399"/>
            <a:ext cx="9486309" cy="336410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400" b="1" u="sng" dirty="0"/>
              <a:t>Embryology</a:t>
            </a:r>
            <a:r>
              <a:rPr lang="en-US" sz="2400" dirty="0"/>
              <a:t> – the development of the chicken (or other poultry) </a:t>
            </a:r>
            <a:r>
              <a:rPr lang="en-US" sz="2400" i="1" dirty="0"/>
              <a:t>inside</a:t>
            </a:r>
            <a:r>
              <a:rPr lang="en-US" sz="2400" dirty="0"/>
              <a:t> the egg.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The process of development </a:t>
            </a:r>
            <a:r>
              <a:rPr lang="en-US" sz="2400" b="1" i="1" dirty="0"/>
              <a:t>begins</a:t>
            </a:r>
            <a:r>
              <a:rPr lang="en-US" sz="2400" dirty="0"/>
              <a:t> at fertilization in the oviduct.</a:t>
            </a:r>
          </a:p>
          <a:p>
            <a:r>
              <a:rPr lang="en-US" sz="2400" dirty="0"/>
              <a:t>It takes a chicken egg </a:t>
            </a:r>
            <a:r>
              <a:rPr lang="en-US" sz="2400" b="1" u="sng" dirty="0"/>
              <a:t>21 days to hatch</a:t>
            </a:r>
            <a:r>
              <a:rPr lang="en-US" sz="2400" dirty="0"/>
              <a:t>, but </a:t>
            </a:r>
            <a:r>
              <a:rPr lang="en-US" sz="2400" b="1" u="sng" dirty="0"/>
              <a:t>development technically takes 22 days</a:t>
            </a:r>
            <a:r>
              <a:rPr lang="en-US" sz="2400" dirty="0"/>
              <a:t> (1 day in the oviduct, and 21 under favorable conditions post-lay).</a:t>
            </a:r>
          </a:p>
        </p:txBody>
      </p:sp>
    </p:spTree>
    <p:extLst>
      <p:ext uri="{BB962C8B-B14F-4D97-AF65-F5344CB8AC3E}">
        <p14:creationId xmlns:p14="http://schemas.microsoft.com/office/powerpoint/2010/main" val="1114005106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55C4676-5CA4-43E8-A82C-0CC27E7DE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bird, dark, sitting, light&#10;&#10;Description automatically generated">
            <a:extLst>
              <a:ext uri="{FF2B5EF4-FFF2-40B4-BE49-F238E27FC236}">
                <a16:creationId xmlns:a16="http://schemas.microsoft.com/office/drawing/2014/main" id="{DC18E20D-4425-BF4D-A587-229BBD8386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2" r="2996" b="-1"/>
          <a:stretch/>
        </p:blipFill>
        <p:spPr>
          <a:xfrm>
            <a:off x="20" y="2754"/>
            <a:ext cx="12191980" cy="68552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552DD4-F999-0544-A1D5-7FE66DBCD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Embryo Development Process: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The Beginning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6A7ED68-2693-44C8-8C3E-A627AE736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1200E-E4AE-E04B-A624-6104FD17A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3700" y="2438400"/>
            <a:ext cx="8770571" cy="365150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Fertilization of the germinal disc by the sperm takes place in the Infundibulum approximately 15 minutes after the ovum is released form the follicle.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Cell division begins around 3 hours following fertilization in the Isthmus and continues while the egg passes along the oviduct!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When the </a:t>
            </a:r>
            <a:r>
              <a:rPr lang="en-US" sz="2400" b="1" dirty="0">
                <a:solidFill>
                  <a:schemeClr val="tx1"/>
                </a:solidFill>
              </a:rPr>
              <a:t>sperm cell</a:t>
            </a:r>
            <a:r>
              <a:rPr lang="en-US" sz="2400" dirty="0">
                <a:solidFill>
                  <a:schemeClr val="tx1"/>
                </a:solidFill>
              </a:rPr>
              <a:t>  (½ of the chromosomes) fertilizes the </a:t>
            </a:r>
            <a:r>
              <a:rPr lang="en-US" sz="2400" b="1" u="sng" dirty="0">
                <a:solidFill>
                  <a:schemeClr val="tx1"/>
                </a:solidFill>
              </a:rPr>
              <a:t>germinal disc</a:t>
            </a:r>
            <a:r>
              <a:rPr lang="en-US" sz="2400" dirty="0">
                <a:solidFill>
                  <a:schemeClr val="tx1"/>
                </a:solidFill>
              </a:rPr>
              <a:t> (other ½), it forms a single-cell </a:t>
            </a:r>
            <a:r>
              <a:rPr lang="en-US" sz="2400" b="1" u="sng" dirty="0">
                <a:solidFill>
                  <a:schemeClr val="tx1"/>
                </a:solidFill>
              </a:rPr>
              <a:t>zygote</a:t>
            </a:r>
            <a:r>
              <a:rPr lang="en-US" sz="2400" dirty="0">
                <a:solidFill>
                  <a:schemeClr val="tx1"/>
                </a:solidFill>
              </a:rPr>
              <a:t> with full complement of chromosomes.</a:t>
            </a:r>
          </a:p>
        </p:txBody>
      </p:sp>
    </p:spTree>
    <p:extLst>
      <p:ext uri="{BB962C8B-B14F-4D97-AF65-F5344CB8AC3E}">
        <p14:creationId xmlns:p14="http://schemas.microsoft.com/office/powerpoint/2010/main" val="2238493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55C4676-5CA4-43E8-A82C-0CC27E7DE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bird, dark, sitting, light&#10;&#10;Description automatically generated">
            <a:extLst>
              <a:ext uri="{FF2B5EF4-FFF2-40B4-BE49-F238E27FC236}">
                <a16:creationId xmlns:a16="http://schemas.microsoft.com/office/drawing/2014/main" id="{DC18E20D-4425-BF4D-A587-229BBD8386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2" r="2996" b="-1"/>
          <a:stretch/>
        </p:blipFill>
        <p:spPr>
          <a:xfrm>
            <a:off x="20" y="2754"/>
            <a:ext cx="12191980" cy="68552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552DD4-F999-0544-A1D5-7FE66DBCD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Embryo Development Process: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The Beginning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6A7ED68-2693-44C8-8C3E-A627AE736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1200E-E4AE-E04B-A624-6104FD17A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3700" y="2438400"/>
            <a:ext cx="8770571" cy="365150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400" dirty="0">
                <a:solidFill>
                  <a:schemeClr val="tx1"/>
                </a:solidFill>
              </a:rPr>
              <a:t>The zygote then enters the Isthmus after 3+ hours and begins simple cell division. By the time it leaves the Isthmus it is made up of </a:t>
            </a:r>
            <a:r>
              <a:rPr lang="en-US" sz="2400" b="1" i="1" dirty="0">
                <a:solidFill>
                  <a:schemeClr val="tx1"/>
                </a:solidFill>
              </a:rPr>
              <a:t>8 cells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and is officially an </a:t>
            </a:r>
            <a:r>
              <a:rPr lang="en-US" sz="2400" b="1" u="sng" dirty="0">
                <a:solidFill>
                  <a:schemeClr val="tx1"/>
                </a:solidFill>
              </a:rPr>
              <a:t>embryo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2400" dirty="0">
                <a:solidFill>
                  <a:schemeClr val="tx1"/>
                </a:solidFill>
              </a:rPr>
              <a:t>Four hours later in the </a:t>
            </a:r>
            <a:r>
              <a:rPr lang="en-US" sz="2400" b="1" u="sng" dirty="0">
                <a:solidFill>
                  <a:schemeClr val="tx1"/>
                </a:solidFill>
              </a:rPr>
              <a:t>Shell Gland</a:t>
            </a:r>
            <a:r>
              <a:rPr lang="en-US" sz="2400" dirty="0">
                <a:solidFill>
                  <a:schemeClr val="tx1"/>
                </a:solidFill>
              </a:rPr>
              <a:t>, the embryo has grown to </a:t>
            </a:r>
            <a:r>
              <a:rPr lang="en-US" sz="2400" b="1" i="1" dirty="0">
                <a:solidFill>
                  <a:schemeClr val="tx1"/>
                </a:solidFill>
              </a:rPr>
              <a:t>256 cells</a:t>
            </a:r>
            <a:r>
              <a:rPr lang="en-US" sz="2400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005721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082B5-5EB9-2544-8DD6-1C8E0643E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1219199"/>
            <a:ext cx="8770571" cy="909861"/>
          </a:xfrm>
        </p:spPr>
        <p:txBody>
          <a:bodyPr/>
          <a:lstStyle/>
          <a:p>
            <a:pPr algn="ctr"/>
            <a:r>
              <a:rPr lang="en-US" dirty="0"/>
              <a:t>Embryo Development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BB851-D0CC-744F-9CBF-613E5440D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The early differentiated tissues then develop into the major organ systems of the body: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1149550-DA94-6C4B-BCA9-8414B232ED72}"/>
              </a:ext>
            </a:extLst>
          </p:cNvPr>
          <p:cNvGraphicFramePr>
            <a:graphicFrameLocks noGrp="1"/>
          </p:cNvGraphicFramePr>
          <p:nvPr/>
        </p:nvGraphicFramePr>
        <p:xfrm>
          <a:off x="3254985" y="3292824"/>
          <a:ext cx="8127999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8607787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04146490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473207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Ectoderm (Outer Layer)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Mesoderm (Middle Layer)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Endoderm (Inner Layer)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426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Skin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Muscles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Digestive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359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Feathers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Respiratory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134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Blood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Endocrine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290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Claws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Reproductive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657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Eyes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Excretory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268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Nervous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621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Mouth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900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Vent Lining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474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1815165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D877858-43DB-478C-BC84-9DACF1A10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1060A2-917B-1B43-A7BB-23A616A3A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2528" y="870155"/>
            <a:ext cx="3851743" cy="1258905"/>
          </a:xfrm>
        </p:spPr>
        <p:txBody>
          <a:bodyPr>
            <a:normAutofit/>
          </a:bodyPr>
          <a:lstStyle/>
          <a:p>
            <a:r>
              <a:rPr lang="en-US" sz="3400" dirty="0"/>
              <a:t>Extra-Embryonic Membranes</a:t>
            </a:r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422666D-0086-6645-90FF-3BE220B92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715054"/>
            <a:ext cx="6898017" cy="51907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4170ABC-ADB2-4391-89AD-49DF2FC59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2528" y="2176009"/>
            <a:ext cx="385174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4098AAF-CD42-4158-889F-995AB98F0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2528" y="2438399"/>
            <a:ext cx="3851743" cy="366195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dirty="0"/>
              <a:t>Embryo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dirty="0"/>
              <a:t>Yolk sac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dirty="0"/>
              <a:t>Allantois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dirty="0"/>
              <a:t>Amnion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dirty="0"/>
              <a:t>Chorion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172671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B1BB61-A160-4262-BD99-8D05C92B3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EBD64C-BC41-1741-878C-5B746CFAA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9072" y="568345"/>
            <a:ext cx="6755199" cy="1560716"/>
          </a:xfrm>
        </p:spPr>
        <p:txBody>
          <a:bodyPr>
            <a:normAutofit/>
          </a:bodyPr>
          <a:lstStyle/>
          <a:p>
            <a:r>
              <a:rPr lang="en-US" dirty="0"/>
              <a:t>Extra-Embryonic Membranes</a:t>
            </a:r>
          </a:p>
        </p:txBody>
      </p:sp>
      <p:pic>
        <p:nvPicPr>
          <p:cNvPr id="5" name="Picture 4" descr="A picture containing fruit&#10;&#10;Description automatically generated">
            <a:extLst>
              <a:ext uri="{FF2B5EF4-FFF2-40B4-BE49-F238E27FC236}">
                <a16:creationId xmlns:a16="http://schemas.microsoft.com/office/drawing/2014/main" id="{6A90CA72-217F-C343-B708-F415DEBDB5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1" r="-2" b="-2"/>
          <a:stretch/>
        </p:blipFill>
        <p:spPr>
          <a:xfrm>
            <a:off x="633999" y="640081"/>
            <a:ext cx="4001315" cy="534070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7CBBCD-BED8-4C4C-8F45-F9CEE9F58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9072" y="2176009"/>
            <a:ext cx="675519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0FCDB-FFE9-6441-9641-F83E49C27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9072" y="2438399"/>
            <a:ext cx="6755199" cy="366195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Yolk Sac</a:t>
            </a:r>
          </a:p>
          <a:p>
            <a:pPr lvl="1"/>
            <a:r>
              <a:rPr lang="en-US" sz="2000" dirty="0"/>
              <a:t>Covers the yolk and produces an enzyme that converts yolk material into a </a:t>
            </a:r>
            <a:r>
              <a:rPr lang="en-US" sz="2000" b="1" dirty="0"/>
              <a:t>food source</a:t>
            </a:r>
            <a:r>
              <a:rPr lang="en-US" sz="2000" dirty="0"/>
              <a:t>.</a:t>
            </a:r>
          </a:p>
          <a:p>
            <a:pPr lvl="1"/>
            <a:r>
              <a:rPr lang="en-US" sz="2000" dirty="0"/>
              <a:t>Any unused yolk post-hatch is </a:t>
            </a:r>
            <a:r>
              <a:rPr lang="en-US" sz="2000" i="1" dirty="0"/>
              <a:t>drawn into the abdomen</a:t>
            </a:r>
            <a:r>
              <a:rPr lang="en-US" sz="2000" dirty="0"/>
              <a:t>.</a:t>
            </a:r>
          </a:p>
          <a:p>
            <a:pPr lvl="1"/>
            <a:r>
              <a:rPr lang="en-US" sz="2000" dirty="0"/>
              <a:t>This last portion of yolk is </a:t>
            </a:r>
            <a:r>
              <a:rPr lang="en-US" sz="2000" b="1" dirty="0"/>
              <a:t>used for nutrition</a:t>
            </a:r>
            <a:r>
              <a:rPr lang="en-US" sz="2000" dirty="0"/>
              <a:t> while newly hatched chicks learn what to eat/drink and where it is located (2-3 days).</a:t>
            </a:r>
          </a:p>
        </p:txBody>
      </p:sp>
    </p:spTree>
    <p:extLst>
      <p:ext uri="{BB962C8B-B14F-4D97-AF65-F5344CB8AC3E}">
        <p14:creationId xmlns:p14="http://schemas.microsoft.com/office/powerpoint/2010/main" val="422200735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food, sitting, egg, donut&#10;&#10;Description automatically generated">
            <a:extLst>
              <a:ext uri="{FF2B5EF4-FFF2-40B4-BE49-F238E27FC236}">
                <a16:creationId xmlns:a16="http://schemas.microsoft.com/office/drawing/2014/main" id="{99550732-78AA-6144-A035-BA18A4A3AB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9153"/>
          <a:stretch/>
        </p:blipFill>
        <p:spPr>
          <a:xfrm>
            <a:off x="-231" y="10"/>
            <a:ext cx="12192000" cy="6862703"/>
          </a:xfrm>
          <a:prstGeom prst="rect">
            <a:avLst/>
          </a:prstGeom>
        </p:spPr>
      </p:pic>
      <p:sp>
        <p:nvSpPr>
          <p:cNvPr id="12" name="Rounded Rectangle 17">
            <a:extLst>
              <a:ext uri="{FF2B5EF4-FFF2-40B4-BE49-F238E27FC236}">
                <a16:creationId xmlns:a16="http://schemas.microsoft.com/office/drawing/2014/main" id="{19738FD9-60D1-4D66-A0E4-3CABDD655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784" y="467784"/>
            <a:ext cx="7418915" cy="5922963"/>
          </a:xfrm>
          <a:prstGeom prst="roundRect">
            <a:avLst>
              <a:gd name="adj" fmla="val 522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EBD64C-BC41-1741-878C-5B746CFAA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9" y="985785"/>
            <a:ext cx="6233004" cy="1560716"/>
          </a:xfrm>
        </p:spPr>
        <p:txBody>
          <a:bodyPr>
            <a:normAutofit/>
          </a:bodyPr>
          <a:lstStyle/>
          <a:p>
            <a:r>
              <a:rPr lang="en-US" dirty="0"/>
              <a:t>Extra-Embryonic Membranes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455BEA-6E29-435D-A5DB-88C5853E56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69848" y="2593449"/>
            <a:ext cx="622411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0FCDB-FFE9-6441-9641-F83E49C27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9" y="2855840"/>
            <a:ext cx="6233003" cy="319616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800" b="1" dirty="0"/>
              <a:t>Amnion</a:t>
            </a:r>
          </a:p>
          <a:p>
            <a:pPr lvl="1"/>
            <a:r>
              <a:rPr lang="en-US" sz="2400" dirty="0"/>
              <a:t>The amnion forms a sac that fills with fluid in which the embryo floats.</a:t>
            </a:r>
          </a:p>
          <a:p>
            <a:pPr lvl="1"/>
            <a:r>
              <a:rPr lang="en-US" sz="2400" dirty="0"/>
              <a:t>Provides a </a:t>
            </a:r>
            <a:r>
              <a:rPr lang="en-US" sz="2400" b="1" dirty="0"/>
              <a:t>shock-absorbing environment</a:t>
            </a:r>
          </a:p>
        </p:txBody>
      </p:sp>
      <p:sp>
        <p:nvSpPr>
          <p:cNvPr id="16" name="Rounded Rectangle 18">
            <a:extLst>
              <a:ext uri="{FF2B5EF4-FFF2-40B4-BE49-F238E27FC236}">
                <a16:creationId xmlns:a16="http://schemas.microsoft.com/office/drawing/2014/main" id="{C0279480-9DCB-4A52-99D2-EF55FEE1F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964" y="670965"/>
            <a:ext cx="7012862" cy="5516602"/>
          </a:xfrm>
          <a:prstGeom prst="roundRect">
            <a:avLst>
              <a:gd name="adj" fmla="val 2462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892235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B1BB61-A160-4262-BD99-8D05C92B3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EBD64C-BC41-1741-878C-5B746CFAA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9072" y="568345"/>
            <a:ext cx="6755199" cy="1560716"/>
          </a:xfrm>
        </p:spPr>
        <p:txBody>
          <a:bodyPr>
            <a:normAutofit/>
          </a:bodyPr>
          <a:lstStyle/>
          <a:p>
            <a:r>
              <a:rPr lang="en-US" dirty="0"/>
              <a:t>Extra-Embryonic Membranes</a:t>
            </a:r>
          </a:p>
        </p:txBody>
      </p:sp>
      <p:pic>
        <p:nvPicPr>
          <p:cNvPr id="5" name="Picture 4" descr="A picture containing flower, animal&#10;&#10;Description automatically generated">
            <a:extLst>
              <a:ext uri="{FF2B5EF4-FFF2-40B4-BE49-F238E27FC236}">
                <a16:creationId xmlns:a16="http://schemas.microsoft.com/office/drawing/2014/main" id="{D291DCCF-E5B1-154F-90BD-1899DBE781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9" r="20361"/>
          <a:stretch/>
        </p:blipFill>
        <p:spPr>
          <a:xfrm>
            <a:off x="378222" y="607636"/>
            <a:ext cx="4227596" cy="564272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7CBBCD-BED8-4C4C-8F45-F9CEE9F58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9072" y="2176009"/>
            <a:ext cx="675519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0FCDB-FFE9-6441-9641-F83E49C27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9072" y="2438399"/>
            <a:ext cx="6755199" cy="4168877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01000"/>
              </a:lnSpc>
              <a:buFont typeface="+mj-lt"/>
              <a:buAutoNum type="arabicPeriod" startAt="3"/>
            </a:pPr>
            <a:r>
              <a:rPr lang="en-US" sz="1700" b="1" dirty="0"/>
              <a:t>Allantois</a:t>
            </a:r>
          </a:p>
          <a:p>
            <a:pPr lvl="1">
              <a:lnSpc>
                <a:spcPct val="101000"/>
              </a:lnSpc>
            </a:pPr>
            <a:r>
              <a:rPr lang="en-US" sz="1700" dirty="0"/>
              <a:t>The allantois is a </a:t>
            </a:r>
            <a:r>
              <a:rPr lang="en-US" sz="1700" b="1" dirty="0"/>
              <a:t>circulatory system</a:t>
            </a:r>
            <a:r>
              <a:rPr lang="en-US" sz="1700" dirty="0"/>
              <a:t>-infused membrane driven by the new embryo heart.</a:t>
            </a:r>
          </a:p>
          <a:p>
            <a:pPr lvl="1">
              <a:lnSpc>
                <a:spcPct val="101000"/>
              </a:lnSpc>
            </a:pPr>
            <a:r>
              <a:rPr lang="en-US" sz="1700" dirty="0"/>
              <a:t>When fully developed, the allantois </a:t>
            </a:r>
            <a:r>
              <a:rPr lang="en-US" sz="1700" b="1" dirty="0"/>
              <a:t>completely surrounds</a:t>
            </a:r>
            <a:r>
              <a:rPr lang="en-US" sz="1700" dirty="0"/>
              <a:t> the embryo.</a:t>
            </a:r>
          </a:p>
          <a:p>
            <a:pPr lvl="1">
              <a:lnSpc>
                <a:spcPct val="101000"/>
              </a:lnSpc>
            </a:pPr>
            <a:r>
              <a:rPr lang="en-US" sz="1700" dirty="0"/>
              <a:t>Functions: </a:t>
            </a:r>
          </a:p>
          <a:p>
            <a:pPr marL="982980" lvl="2" indent="-342900">
              <a:lnSpc>
                <a:spcPct val="101000"/>
              </a:lnSpc>
              <a:buFont typeface="+mj-lt"/>
              <a:buAutoNum type="arabicPeriod"/>
            </a:pPr>
            <a:r>
              <a:rPr lang="en-US" sz="1700" b="1" dirty="0"/>
              <a:t>Respiratory</a:t>
            </a:r>
            <a:r>
              <a:rPr lang="en-US" sz="1700" dirty="0"/>
              <a:t>: the developing embryo respires (O</a:t>
            </a:r>
            <a:r>
              <a:rPr lang="en-US" sz="1700" baseline="-25000" dirty="0"/>
              <a:t>2</a:t>
            </a:r>
            <a:r>
              <a:rPr lang="en-US" sz="1700" dirty="0"/>
              <a:t> in, CO</a:t>
            </a:r>
            <a:r>
              <a:rPr lang="en-US" sz="1700" baseline="-25000" dirty="0"/>
              <a:t>2</a:t>
            </a:r>
            <a:r>
              <a:rPr lang="en-US" sz="1700" dirty="0"/>
              <a:t> out) but doesn’t have the system to do it, so the allantois completes gas exchange.</a:t>
            </a:r>
          </a:p>
          <a:p>
            <a:pPr marL="982980" lvl="2" indent="-342900">
              <a:lnSpc>
                <a:spcPct val="101000"/>
              </a:lnSpc>
              <a:buFont typeface="+mj-lt"/>
              <a:buAutoNum type="arabicPeriod"/>
            </a:pPr>
            <a:r>
              <a:rPr lang="en-US" sz="1700" b="1" dirty="0"/>
              <a:t>Excretory</a:t>
            </a:r>
            <a:r>
              <a:rPr lang="en-US" sz="1700" dirty="0"/>
              <a:t>: removes waste products from embryonic metabolism</a:t>
            </a:r>
          </a:p>
          <a:p>
            <a:pPr marL="982980" lvl="2" indent="-342900">
              <a:lnSpc>
                <a:spcPct val="101000"/>
              </a:lnSpc>
              <a:buFont typeface="+mj-lt"/>
              <a:buAutoNum type="arabicPeriod"/>
            </a:pPr>
            <a:r>
              <a:rPr lang="en-US" sz="1700" b="1" dirty="0"/>
              <a:t>Digestive</a:t>
            </a:r>
            <a:r>
              <a:rPr lang="en-US" sz="1700" dirty="0"/>
              <a:t>: it provides access to both the nutrition in the albumen and calcium in the eggshell</a:t>
            </a:r>
          </a:p>
        </p:txBody>
      </p:sp>
    </p:spTree>
    <p:extLst>
      <p:ext uri="{BB962C8B-B14F-4D97-AF65-F5344CB8AC3E}">
        <p14:creationId xmlns:p14="http://schemas.microsoft.com/office/powerpoint/2010/main" val="267296913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6138" y="1889868"/>
            <a:ext cx="5859724" cy="1584002"/>
          </a:xfrm>
        </p:spPr>
        <p:txBody>
          <a:bodyPr>
            <a:normAutofit fontScale="90000"/>
          </a:bodyPr>
          <a:lstStyle/>
          <a:p>
            <a:r>
              <a:rPr lang="en-US" dirty="0"/>
              <a:t>Poultry Science:</a:t>
            </a:r>
            <a:br>
              <a:rPr lang="en-US" dirty="0"/>
            </a:br>
            <a:r>
              <a:rPr lang="en-US" dirty="0"/>
              <a:t>Hatchery Operation &amp; Fertilized Eggs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Unit 11: Segment 1</a:t>
            </a:r>
          </a:p>
          <a:p>
            <a:r>
              <a:rPr lang="en-US" i="1" dirty="0"/>
              <a:t>Hatchery Process &amp;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4250337693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FD550C1-A5AE-4DF5-BF84-F5CFF5D4A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sitting, clock, table&#10;&#10;Description automatically generated">
            <a:extLst>
              <a:ext uri="{FF2B5EF4-FFF2-40B4-BE49-F238E27FC236}">
                <a16:creationId xmlns:a16="http://schemas.microsoft.com/office/drawing/2014/main" id="{04074B45-E6F0-A043-B622-514F69159C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831372"/>
            <a:ext cx="6686067" cy="51952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EBD64C-BC41-1741-878C-5B746CFAA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568345"/>
            <a:ext cx="5303471" cy="1560716"/>
          </a:xfrm>
        </p:spPr>
        <p:txBody>
          <a:bodyPr>
            <a:normAutofit/>
          </a:bodyPr>
          <a:lstStyle/>
          <a:p>
            <a:r>
              <a:rPr lang="en-US" sz="4000"/>
              <a:t>Extra-Embryonic Membranes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481BAB-91E4-4BC8-8BB2-F825EC27E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00800" y="2176009"/>
            <a:ext cx="53034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0FCDB-FFE9-6441-9641-F83E49C27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2438400"/>
            <a:ext cx="5303471" cy="365150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400" b="1" dirty="0"/>
              <a:t>Chorion</a:t>
            </a:r>
          </a:p>
          <a:p>
            <a:pPr lvl="1"/>
            <a:r>
              <a:rPr lang="en-US" sz="2000" dirty="0"/>
              <a:t>The chorion fuses the inner shell membrane to the </a:t>
            </a:r>
            <a:r>
              <a:rPr lang="en-US" sz="2000" b="1" dirty="0"/>
              <a:t>allantois</a:t>
            </a:r>
            <a:r>
              <a:rPr lang="en-US" sz="2000" dirty="0"/>
              <a:t> and helps that membrane carry out its functions. </a:t>
            </a:r>
          </a:p>
        </p:txBody>
      </p:sp>
    </p:spTree>
    <p:extLst>
      <p:ext uri="{BB962C8B-B14F-4D97-AF65-F5344CB8AC3E}">
        <p14:creationId xmlns:p14="http://schemas.microsoft.com/office/powerpoint/2010/main" val="2911198427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9ABF1C9-58FE-4E07-937F-484F686BA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63ABA7F5-4A57-479E-AC09-B3A50E8AD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DBDB4F70-C1B2-45BD-BD47-E667FD7AE6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9A9DFB09-D894-4BFD-BAFE-3042CFF0C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D306AF4-0B70-4A1F-9120-98D23F58F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duotone>
              <a:srgbClr val="484A56"/>
              <a:srgbClr val="484A56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956DDF7-7F41-4387-96F3-F5EACC7CA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160" y="512064"/>
            <a:ext cx="11155680" cy="5833872"/>
          </a:xfrm>
          <a:prstGeom prst="roundRect">
            <a:avLst>
              <a:gd name="adj" fmla="val 61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20">
            <a:extLst>
              <a:ext uri="{FF2B5EF4-FFF2-40B4-BE49-F238E27FC236}">
                <a16:creationId xmlns:a16="http://schemas.microsoft.com/office/drawing/2014/main" id="{4AD8082C-1C76-453B-817F-ACE1C34C9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061" y="678046"/>
            <a:ext cx="10821878" cy="5501909"/>
          </a:xfrm>
          <a:prstGeom prst="roundRect">
            <a:avLst>
              <a:gd name="adj" fmla="val 4760"/>
            </a:avLst>
          </a:prstGeom>
          <a:solidFill>
            <a:srgbClr val="FFFFFF"/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nline Media 3" descr="How Birds Get Oxygen Inside Their Eggs">
            <a:hlinkClick r:id="" action="ppaction://media"/>
            <a:extLst>
              <a:ext uri="{FF2B5EF4-FFF2-40B4-BE49-F238E27FC236}">
                <a16:creationId xmlns:a16="http://schemas.microsoft.com/office/drawing/2014/main" id="{88AD7AC3-A863-A14B-BC13-C7DDD854A56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86705" y="872365"/>
            <a:ext cx="9216905" cy="518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805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01EC03D-0191-4793-8082-D7CED1042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973E6E89-E5D0-4FA7-8F67-6A69568D8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rgbClr val="FEFCF7">
              <a:alpha val="12000"/>
            </a:srgbClr>
          </a:solidFill>
          <a:ln>
            <a:noFill/>
          </a:ln>
        </p:spPr>
      </p:sp>
      <p:sp useBgFill="1">
        <p:nvSpPr>
          <p:cNvPr id="18" name="Rounded Rectangle 7">
            <a:extLst>
              <a:ext uri="{FF2B5EF4-FFF2-40B4-BE49-F238E27FC236}">
                <a16:creationId xmlns:a16="http://schemas.microsoft.com/office/drawing/2014/main" id="{6E53D9F9-19C9-4189-B64D-8DA829977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67784" y="3565455"/>
            <a:ext cx="11260976" cy="2627400"/>
          </a:xfrm>
          <a:prstGeom prst="roundRect">
            <a:avLst>
              <a:gd name="adj" fmla="val 522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0" name="Rounded Rectangle 8">
            <a:extLst>
              <a:ext uri="{FF2B5EF4-FFF2-40B4-BE49-F238E27FC236}">
                <a16:creationId xmlns:a16="http://schemas.microsoft.com/office/drawing/2014/main" id="{FDAD43EC-C46E-4859-A79E-23D1B3272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702" y="3778143"/>
            <a:ext cx="10916816" cy="2202024"/>
          </a:xfrm>
          <a:prstGeom prst="roundRect">
            <a:avLst>
              <a:gd name="adj" fmla="val 2462"/>
            </a:avLst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A1EA5-482A-3649-8108-D12D8FA9C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38" y="3962622"/>
            <a:ext cx="3080569" cy="1833067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chemeClr val="tx2"/>
                </a:solidFill>
              </a:rPr>
              <a:t>Daily Embryonic Development</a:t>
            </a:r>
          </a:p>
        </p:txBody>
      </p:sp>
      <p:pic>
        <p:nvPicPr>
          <p:cNvPr id="5" name="Picture 4" descr="A picture containing ball, indoor, sport, sitting&#10;&#10;Description automatically generated">
            <a:extLst>
              <a:ext uri="{FF2B5EF4-FFF2-40B4-BE49-F238E27FC236}">
                <a16:creationId xmlns:a16="http://schemas.microsoft.com/office/drawing/2014/main" id="{983CA20E-7A6F-8943-B24C-BE67D5FDB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70" y="753650"/>
            <a:ext cx="3267187" cy="2450389"/>
          </a:xfrm>
          <a:prstGeom prst="rect">
            <a:avLst/>
          </a:prstGeom>
        </p:spPr>
      </p:pic>
      <p:pic>
        <p:nvPicPr>
          <p:cNvPr id="9" name="Picture 8" descr="A picture containing indoor, food, sitting, table&#10;&#10;Description automatically generated">
            <a:extLst>
              <a:ext uri="{FF2B5EF4-FFF2-40B4-BE49-F238E27FC236}">
                <a16:creationId xmlns:a16="http://schemas.microsoft.com/office/drawing/2014/main" id="{4964967F-E6B1-D94A-A98E-4804553A4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39" y="750117"/>
            <a:ext cx="3260917" cy="2453922"/>
          </a:xfrm>
          <a:prstGeom prst="rect">
            <a:avLst/>
          </a:prstGeom>
        </p:spPr>
      </p:pic>
      <p:pic>
        <p:nvPicPr>
          <p:cNvPr id="7" name="Picture 6" descr="A picture containing indoor, yellow, food, sitting&#10;&#10;Description automatically generated">
            <a:extLst>
              <a:ext uri="{FF2B5EF4-FFF2-40B4-BE49-F238E27FC236}">
                <a16:creationId xmlns:a16="http://schemas.microsoft.com/office/drawing/2014/main" id="{FF7EFAF6-9718-4E46-A524-2929D35564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796" y="750117"/>
            <a:ext cx="3264408" cy="2456549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0E61F79-3461-44FB-A17C-8FBDEF24F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3886982" y="4879155"/>
            <a:ext cx="694944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38BB9-EF62-114B-BE1C-1E4E31ADC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9391" y="3962621"/>
            <a:ext cx="6847058" cy="18330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u="sng">
                <a:solidFill>
                  <a:schemeClr val="tx2"/>
                </a:solidFill>
              </a:rPr>
              <a:t>Day 1</a:t>
            </a:r>
            <a:r>
              <a:rPr lang="en-US">
                <a:solidFill>
                  <a:schemeClr val="tx2"/>
                </a:solidFill>
              </a:rPr>
              <a:t>: Appearance of embryonic tissue.</a:t>
            </a:r>
          </a:p>
          <a:p>
            <a:pPr marL="0" indent="0">
              <a:buNone/>
            </a:pPr>
            <a:r>
              <a:rPr lang="en-US" b="1" u="sng">
                <a:solidFill>
                  <a:schemeClr val="tx2"/>
                </a:solidFill>
              </a:rPr>
              <a:t>Day 2</a:t>
            </a:r>
            <a:r>
              <a:rPr lang="en-US">
                <a:solidFill>
                  <a:schemeClr val="tx2"/>
                </a:solidFill>
              </a:rPr>
              <a:t>: Tissue development is visible. Blood vessels appear. </a:t>
            </a:r>
          </a:p>
          <a:p>
            <a:pPr marL="0" indent="0">
              <a:buNone/>
            </a:pPr>
            <a:r>
              <a:rPr lang="en-US" b="1" u="sng">
                <a:solidFill>
                  <a:schemeClr val="tx2"/>
                </a:solidFill>
              </a:rPr>
              <a:t>Day 3</a:t>
            </a:r>
            <a:r>
              <a:rPr lang="en-US">
                <a:solidFill>
                  <a:schemeClr val="tx2"/>
                </a:solidFill>
              </a:rPr>
              <a:t>: Heart begins beating, and blood vessels are clearly visible.</a:t>
            </a:r>
          </a:p>
        </p:txBody>
      </p:sp>
    </p:spTree>
    <p:extLst>
      <p:ext uri="{BB962C8B-B14F-4D97-AF65-F5344CB8AC3E}">
        <p14:creationId xmlns:p14="http://schemas.microsoft.com/office/powerpoint/2010/main" val="2955272528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A1EA5-482A-3649-8108-D12D8FA9C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147" y="568345"/>
            <a:ext cx="7766554" cy="1560716"/>
          </a:xfrm>
        </p:spPr>
        <p:txBody>
          <a:bodyPr>
            <a:normAutofit/>
          </a:bodyPr>
          <a:lstStyle/>
          <a:p>
            <a:r>
              <a:rPr lang="en-US" dirty="0"/>
              <a:t>Daily Embryonic Development</a:t>
            </a:r>
          </a:p>
        </p:txBody>
      </p:sp>
      <p:pic>
        <p:nvPicPr>
          <p:cNvPr id="7" name="Picture 6" descr="A picture containing indoor, table, food, sitting&#10;&#10;Description automatically generated">
            <a:extLst>
              <a:ext uri="{FF2B5EF4-FFF2-40B4-BE49-F238E27FC236}">
                <a16:creationId xmlns:a16="http://schemas.microsoft.com/office/drawing/2014/main" id="{24D11EB7-54F2-1C49-BF19-BB200E9D25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1287"/>
          <a:stretch/>
        </p:blipFill>
        <p:spPr>
          <a:xfrm>
            <a:off x="8767488" y="2277455"/>
            <a:ext cx="3424512" cy="2286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38BB9-EF62-114B-BE1C-1E4E31ADC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313" y="2438399"/>
            <a:ext cx="7767388" cy="41269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>
                <a:solidFill>
                  <a:schemeClr val="accent2"/>
                </a:solidFill>
              </a:rPr>
              <a:t>Day 4</a:t>
            </a:r>
            <a:r>
              <a:rPr lang="en-US" sz="2800" dirty="0"/>
              <a:t>: Eye pigmented.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u="sng" dirty="0">
                <a:solidFill>
                  <a:schemeClr val="accent2"/>
                </a:solidFill>
              </a:rPr>
              <a:t>Day 5</a:t>
            </a:r>
            <a:r>
              <a:rPr lang="en-US" sz="2800" dirty="0"/>
              <a:t>: Appearance of elbows and knees.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u="sng" dirty="0">
                <a:solidFill>
                  <a:schemeClr val="accent2"/>
                </a:solidFill>
              </a:rPr>
              <a:t>Day 6</a:t>
            </a:r>
            <a:r>
              <a:rPr lang="en-US" sz="2800" dirty="0"/>
              <a:t>: Appearance of beak. Voluntary movement begins.</a:t>
            </a:r>
          </a:p>
        </p:txBody>
      </p:sp>
      <p:pic>
        <p:nvPicPr>
          <p:cNvPr id="5" name="Picture 4" descr="A picture containing indoor, sitting, food, table&#10;&#10;Description automatically generated">
            <a:extLst>
              <a:ext uri="{FF2B5EF4-FFF2-40B4-BE49-F238E27FC236}">
                <a16:creationId xmlns:a16="http://schemas.microsoft.com/office/drawing/2014/main" id="{1C15D892-1F7B-844D-BC72-EB39AFC2F6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9219"/>
          <a:stretch/>
        </p:blipFill>
        <p:spPr>
          <a:xfrm>
            <a:off x="8767488" y="-8544"/>
            <a:ext cx="3424512" cy="2339290"/>
          </a:xfrm>
          <a:prstGeom prst="rect">
            <a:avLst/>
          </a:prstGeom>
        </p:spPr>
      </p:pic>
      <p:pic>
        <p:nvPicPr>
          <p:cNvPr id="9" name="Picture 8" descr="A close up of a bowl&#10;&#10;Description automatically generated">
            <a:extLst>
              <a:ext uri="{FF2B5EF4-FFF2-40B4-BE49-F238E27FC236}">
                <a16:creationId xmlns:a16="http://schemas.microsoft.com/office/drawing/2014/main" id="{58E9A91C-AC38-9D48-86C3-1BE608674A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9" r="-3" b="-3"/>
          <a:stretch/>
        </p:blipFill>
        <p:spPr>
          <a:xfrm>
            <a:off x="8767488" y="4571999"/>
            <a:ext cx="3424512" cy="229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39874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1064A36-CCFA-43C1-877A-02F4E7B51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A1EA5-482A-3649-8108-D12D8FA9C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9072" y="568345"/>
            <a:ext cx="6755199" cy="1560716"/>
          </a:xfrm>
        </p:spPr>
        <p:txBody>
          <a:bodyPr>
            <a:normAutofit/>
          </a:bodyPr>
          <a:lstStyle/>
          <a:p>
            <a:r>
              <a:rPr lang="en-US" dirty="0"/>
              <a:t>Daily Embryonic Development</a:t>
            </a:r>
          </a:p>
        </p:txBody>
      </p:sp>
      <p:pic>
        <p:nvPicPr>
          <p:cNvPr id="9" name="Picture 8" descr="A picture containing sitting, fruit, table, close&#10;&#10;Description automatically generated">
            <a:extLst>
              <a:ext uri="{FF2B5EF4-FFF2-40B4-BE49-F238E27FC236}">
                <a16:creationId xmlns:a16="http://schemas.microsoft.com/office/drawing/2014/main" id="{8F4593F5-1002-2D49-8A05-EEB03A565B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" r="-3" b="10059"/>
          <a:stretch/>
        </p:blipFill>
        <p:spPr>
          <a:xfrm>
            <a:off x="487729" y="4681992"/>
            <a:ext cx="3117817" cy="208126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7C953C0-A676-473F-96B3-46F8A7636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9072" y="2176009"/>
            <a:ext cx="675519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indoor, sitting, doughnut, donut&#10;&#10;Description automatically generated">
            <a:extLst>
              <a:ext uri="{FF2B5EF4-FFF2-40B4-BE49-F238E27FC236}">
                <a16:creationId xmlns:a16="http://schemas.microsoft.com/office/drawing/2014/main" id="{A373F313-8582-7D44-B1A4-90CDE4779C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0" r="-3" b="5682"/>
          <a:stretch/>
        </p:blipFill>
        <p:spPr>
          <a:xfrm>
            <a:off x="487728" y="2419401"/>
            <a:ext cx="3117818" cy="2081269"/>
          </a:xfrm>
          <a:prstGeom prst="rect">
            <a:avLst/>
          </a:prstGeom>
        </p:spPr>
      </p:pic>
      <p:pic>
        <p:nvPicPr>
          <p:cNvPr id="5" name="Picture 4" descr="A close up of a bowl&#10;&#10;Description automatically generated">
            <a:extLst>
              <a:ext uri="{FF2B5EF4-FFF2-40B4-BE49-F238E27FC236}">
                <a16:creationId xmlns:a16="http://schemas.microsoft.com/office/drawing/2014/main" id="{88C6EE50-65D5-1642-A5A9-8C6A2D884F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0695"/>
          <a:stretch/>
        </p:blipFill>
        <p:spPr>
          <a:xfrm>
            <a:off x="487701" y="127694"/>
            <a:ext cx="3117845" cy="208127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38BB9-EF62-114B-BE1C-1E4E31ADC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9072" y="2438399"/>
            <a:ext cx="6755199" cy="36619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u="sng" dirty="0"/>
              <a:t>Day 7</a:t>
            </a:r>
            <a:r>
              <a:rPr lang="en-US" sz="2400" dirty="0"/>
              <a:t>: Comb growth begins. Egg tooth appears on beak.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u="sng" dirty="0"/>
              <a:t>Day 8</a:t>
            </a:r>
            <a:r>
              <a:rPr lang="en-US" sz="2400" dirty="0"/>
              <a:t>: Feather tracts seen. Upper and lower beak equal in length.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u="sng" dirty="0"/>
              <a:t>Day 9</a:t>
            </a:r>
            <a:r>
              <a:rPr lang="en-US" sz="2400" dirty="0"/>
              <a:t>: Embryo starts looking bird-like. Mouth opening occurs.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39914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01EC03D-0191-4793-8082-D7CED1042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973E6E89-E5D0-4FA7-8F67-6A69568D8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rgbClr val="FEFCF7">
              <a:alpha val="12000"/>
            </a:srgbClr>
          </a:solidFill>
          <a:ln>
            <a:noFill/>
          </a:ln>
        </p:spPr>
      </p:sp>
      <p:sp useBgFill="1">
        <p:nvSpPr>
          <p:cNvPr id="18" name="Rounded Rectangle 7">
            <a:extLst>
              <a:ext uri="{FF2B5EF4-FFF2-40B4-BE49-F238E27FC236}">
                <a16:creationId xmlns:a16="http://schemas.microsoft.com/office/drawing/2014/main" id="{6E53D9F9-19C9-4189-B64D-8DA829977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67784" y="3565455"/>
            <a:ext cx="11260976" cy="2627400"/>
          </a:xfrm>
          <a:prstGeom prst="roundRect">
            <a:avLst>
              <a:gd name="adj" fmla="val 522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0" name="Rounded Rectangle 8">
            <a:extLst>
              <a:ext uri="{FF2B5EF4-FFF2-40B4-BE49-F238E27FC236}">
                <a16:creationId xmlns:a16="http://schemas.microsoft.com/office/drawing/2014/main" id="{FDAD43EC-C46E-4859-A79E-23D1B3272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702" y="3778143"/>
            <a:ext cx="10916816" cy="2202024"/>
          </a:xfrm>
          <a:prstGeom prst="roundRect">
            <a:avLst>
              <a:gd name="adj" fmla="val 2462"/>
            </a:avLst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A1EA5-482A-3649-8108-D12D8FA9C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38" y="3962622"/>
            <a:ext cx="3080569" cy="1833067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chemeClr val="tx2"/>
                </a:solidFill>
              </a:rPr>
              <a:t>Daily Embryonic Development</a:t>
            </a:r>
          </a:p>
        </p:txBody>
      </p:sp>
      <p:pic>
        <p:nvPicPr>
          <p:cNvPr id="7" name="Picture 6" descr="A picture containing indoor, sitting, food, table&#10;&#10;Description automatically generated">
            <a:extLst>
              <a:ext uri="{FF2B5EF4-FFF2-40B4-BE49-F238E27FC236}">
                <a16:creationId xmlns:a16="http://schemas.microsoft.com/office/drawing/2014/main" id="{56B466DC-D7E3-C24B-996B-D075F1643F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5" r="-3" b="4859"/>
          <a:stretch/>
        </p:blipFill>
        <p:spPr>
          <a:xfrm>
            <a:off x="4444934" y="863879"/>
            <a:ext cx="3267187" cy="2180986"/>
          </a:xfrm>
          <a:prstGeom prst="rect">
            <a:avLst/>
          </a:prstGeom>
        </p:spPr>
      </p:pic>
      <p:pic>
        <p:nvPicPr>
          <p:cNvPr id="5" name="Picture 4" descr="A picture containing indoor, food, sitting, table&#10;&#10;Description automatically generated">
            <a:extLst>
              <a:ext uri="{FF2B5EF4-FFF2-40B4-BE49-F238E27FC236}">
                <a16:creationId xmlns:a16="http://schemas.microsoft.com/office/drawing/2014/main" id="{02BD2E0F-8841-4340-9676-621C528262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" r="-3" b="8622"/>
          <a:stretch/>
        </p:blipFill>
        <p:spPr>
          <a:xfrm>
            <a:off x="844097" y="886368"/>
            <a:ext cx="3260917" cy="2184954"/>
          </a:xfrm>
          <a:prstGeom prst="rect">
            <a:avLst/>
          </a:prstGeom>
        </p:spPr>
      </p:pic>
      <p:pic>
        <p:nvPicPr>
          <p:cNvPr id="9" name="Picture 8" descr="A close up of a persons face&#10;&#10;Description automatically generated">
            <a:extLst>
              <a:ext uri="{FF2B5EF4-FFF2-40B4-BE49-F238E27FC236}">
                <a16:creationId xmlns:a16="http://schemas.microsoft.com/office/drawing/2014/main" id="{E254DB71-FF59-044A-A12C-733613DDA9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8612"/>
          <a:stretch/>
        </p:blipFill>
        <p:spPr>
          <a:xfrm>
            <a:off x="8052041" y="863879"/>
            <a:ext cx="3264408" cy="2229932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0E61F79-3461-44FB-A17C-8FBDEF24F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3886982" y="4879155"/>
            <a:ext cx="694944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38BB9-EF62-114B-BE1C-1E4E31ADC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4934" y="4110311"/>
            <a:ext cx="6847058" cy="1833068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1000"/>
              </a:lnSpc>
              <a:buNone/>
            </a:pPr>
            <a:r>
              <a:rPr lang="en-US" sz="1600" b="1" u="sng" dirty="0">
                <a:solidFill>
                  <a:schemeClr val="tx2"/>
                </a:solidFill>
              </a:rPr>
              <a:t>Day 10</a:t>
            </a:r>
            <a:r>
              <a:rPr lang="en-US" sz="1600" dirty="0">
                <a:solidFill>
                  <a:schemeClr val="tx2"/>
                </a:solidFill>
              </a:rPr>
              <a:t>: Egg tooth is prominent. Toenails are visible.</a:t>
            </a:r>
          </a:p>
          <a:p>
            <a:pPr marL="0" indent="0">
              <a:lnSpc>
                <a:spcPct val="101000"/>
              </a:lnSpc>
              <a:buNone/>
            </a:pPr>
            <a:endParaRPr lang="en-US" sz="1600" dirty="0">
              <a:solidFill>
                <a:schemeClr val="tx2"/>
              </a:solidFill>
            </a:endParaRPr>
          </a:p>
          <a:p>
            <a:pPr marL="0" indent="0">
              <a:lnSpc>
                <a:spcPct val="101000"/>
              </a:lnSpc>
              <a:buNone/>
            </a:pPr>
            <a:r>
              <a:rPr lang="en-US" sz="1600" b="1" u="sng" dirty="0">
                <a:solidFill>
                  <a:schemeClr val="tx2"/>
                </a:solidFill>
              </a:rPr>
              <a:t>Day 11</a:t>
            </a:r>
            <a:r>
              <a:rPr lang="en-US" sz="1600" dirty="0">
                <a:solidFill>
                  <a:schemeClr val="tx2"/>
                </a:solidFill>
              </a:rPr>
              <a:t>: Tail feathers are apparent. </a:t>
            </a:r>
          </a:p>
          <a:p>
            <a:pPr marL="0" indent="0">
              <a:lnSpc>
                <a:spcPct val="101000"/>
              </a:lnSpc>
              <a:buNone/>
            </a:pPr>
            <a:endParaRPr lang="en-US" sz="1600" dirty="0">
              <a:solidFill>
                <a:schemeClr val="tx2"/>
              </a:solidFill>
            </a:endParaRPr>
          </a:p>
          <a:p>
            <a:pPr marL="0" indent="0">
              <a:lnSpc>
                <a:spcPct val="101000"/>
              </a:lnSpc>
              <a:buNone/>
            </a:pPr>
            <a:r>
              <a:rPr lang="en-US" sz="1600" b="1" u="sng" dirty="0">
                <a:solidFill>
                  <a:schemeClr val="tx2"/>
                </a:solidFill>
              </a:rPr>
              <a:t>Day 12</a:t>
            </a:r>
            <a:r>
              <a:rPr lang="en-US" sz="1600" dirty="0">
                <a:solidFill>
                  <a:schemeClr val="tx2"/>
                </a:solidFill>
              </a:rPr>
              <a:t>: Toes fully formed. First visible feathers. </a:t>
            </a:r>
          </a:p>
          <a:p>
            <a:pPr marL="0" indent="0">
              <a:lnSpc>
                <a:spcPct val="101000"/>
              </a:lnSpc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563304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E53097D-9B2F-446A-971B-A81838C14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A1EA5-482A-3649-8108-D12D8FA9C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300" y="568345"/>
            <a:ext cx="7779971" cy="1560716"/>
          </a:xfrm>
        </p:spPr>
        <p:txBody>
          <a:bodyPr>
            <a:normAutofit/>
          </a:bodyPr>
          <a:lstStyle/>
          <a:p>
            <a:r>
              <a:rPr lang="en-US" dirty="0"/>
              <a:t>Daily Embryonic Development</a:t>
            </a:r>
          </a:p>
        </p:txBody>
      </p:sp>
      <p:pic>
        <p:nvPicPr>
          <p:cNvPr id="5" name="Picture 4" descr="A picture containing food, sitting, filled, bowl&#10;&#10;Description automatically generated">
            <a:extLst>
              <a:ext uri="{FF2B5EF4-FFF2-40B4-BE49-F238E27FC236}">
                <a16:creationId xmlns:a16="http://schemas.microsoft.com/office/drawing/2014/main" id="{BF38862A-196B-6A41-9A59-3605CC2131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0992"/>
          <a:stretch/>
        </p:blipFill>
        <p:spPr>
          <a:xfrm>
            <a:off x="20" y="10"/>
            <a:ext cx="3424492" cy="228598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D150050-0501-48BE-8C9A-A81FAE4A5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24300" y="2176009"/>
            <a:ext cx="777997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sitting, food, table, small&#10;&#10;Description automatically generated">
            <a:extLst>
              <a:ext uri="{FF2B5EF4-FFF2-40B4-BE49-F238E27FC236}">
                <a16:creationId xmlns:a16="http://schemas.microsoft.com/office/drawing/2014/main" id="{93E32F34-00CB-324D-A050-CF8A179F1E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7" r="-3" b="5666"/>
          <a:stretch/>
        </p:blipFill>
        <p:spPr>
          <a:xfrm>
            <a:off x="20" y="2285993"/>
            <a:ext cx="3424492" cy="2286008"/>
          </a:xfrm>
          <a:prstGeom prst="rect">
            <a:avLst/>
          </a:prstGeom>
        </p:spPr>
      </p:pic>
      <p:pic>
        <p:nvPicPr>
          <p:cNvPr id="9" name="Picture 8" descr="A picture containing indoor, food, sitting, table&#10;&#10;Description automatically generated">
            <a:extLst>
              <a:ext uri="{FF2B5EF4-FFF2-40B4-BE49-F238E27FC236}">
                <a16:creationId xmlns:a16="http://schemas.microsoft.com/office/drawing/2014/main" id="{FD7BE308-C576-D644-81F4-F4648D5675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0992"/>
          <a:stretch/>
        </p:blipFill>
        <p:spPr>
          <a:xfrm>
            <a:off x="20" y="4572000"/>
            <a:ext cx="3424492" cy="2286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38BB9-EF62-114B-BE1C-1E4E31ADC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4301" y="2438400"/>
            <a:ext cx="7779970" cy="3651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Day 13</a:t>
            </a:r>
            <a:r>
              <a:rPr lang="en-US" sz="2400" dirty="0"/>
              <a:t>: Appearance of scales, body covered lightly with feathers.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u="sng" dirty="0"/>
              <a:t>Day 14</a:t>
            </a:r>
            <a:r>
              <a:rPr lang="en-US" sz="2400" dirty="0"/>
              <a:t>: Embryo turns head towards large end of the egg.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u="sng" dirty="0"/>
              <a:t>Day 15</a:t>
            </a:r>
            <a:r>
              <a:rPr lang="en-US" sz="2400" dirty="0"/>
              <a:t>: Gut is drawn into abdominal cavity.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412233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AA42567-9D41-4881-8871-7630DA274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A1EA5-482A-3649-8108-D12D8FA9C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147" y="568345"/>
            <a:ext cx="7766554" cy="1560716"/>
          </a:xfrm>
        </p:spPr>
        <p:txBody>
          <a:bodyPr>
            <a:normAutofit/>
          </a:bodyPr>
          <a:lstStyle/>
          <a:p>
            <a:r>
              <a:rPr lang="en-US" dirty="0"/>
              <a:t>Daily Embryonic Development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0F5A96-3204-45C8-B0D8-FBB85A0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1146" y="2176009"/>
            <a:ext cx="7766554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fish&#10;&#10;Description automatically generated">
            <a:extLst>
              <a:ext uri="{FF2B5EF4-FFF2-40B4-BE49-F238E27FC236}">
                <a16:creationId xmlns:a16="http://schemas.microsoft.com/office/drawing/2014/main" id="{998A1921-BBC8-0548-BDEE-609C45CE20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0678"/>
          <a:stretch/>
        </p:blipFill>
        <p:spPr>
          <a:xfrm>
            <a:off x="8770337" y="-8545"/>
            <a:ext cx="3424512" cy="2286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38BB9-EF62-114B-BE1C-1E4E31ADC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313" y="2438400"/>
            <a:ext cx="7767388" cy="3651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Day 16</a:t>
            </a:r>
            <a:r>
              <a:rPr lang="en-US" sz="2400" dirty="0"/>
              <a:t>: Feathers cover the body, and albumen is nearly gone.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u="sng" dirty="0"/>
              <a:t>Day 17</a:t>
            </a:r>
            <a:r>
              <a:rPr lang="en-US" sz="2400" dirty="0"/>
              <a:t>: Amniotic fluid decreases. Head is between the legs.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u="sng" dirty="0"/>
              <a:t>Day 18</a:t>
            </a:r>
            <a:r>
              <a:rPr lang="en-US" sz="2400" dirty="0"/>
              <a:t>: Head under right wing. Yolk sac remains outside of the embryo.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A picture containing indoor, sitting, small, food&#10;&#10;Description automatically generated">
            <a:extLst>
              <a:ext uri="{FF2B5EF4-FFF2-40B4-BE49-F238E27FC236}">
                <a16:creationId xmlns:a16="http://schemas.microsoft.com/office/drawing/2014/main" id="{365E6F08-FD6C-284C-B005-FA0835C5A9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7" r="-3" b="4912"/>
          <a:stretch/>
        </p:blipFill>
        <p:spPr>
          <a:xfrm>
            <a:off x="8767488" y="4585840"/>
            <a:ext cx="3424512" cy="2339290"/>
          </a:xfrm>
          <a:prstGeom prst="rect">
            <a:avLst/>
          </a:prstGeom>
        </p:spPr>
      </p:pic>
      <p:pic>
        <p:nvPicPr>
          <p:cNvPr id="7" name="Picture 6" descr="A picture containing indoor, sitting, table, food&#10;&#10;Description automatically generated">
            <a:extLst>
              <a:ext uri="{FF2B5EF4-FFF2-40B4-BE49-F238E27FC236}">
                <a16:creationId xmlns:a16="http://schemas.microsoft.com/office/drawing/2014/main" id="{AA438195-AEA0-C844-BBC8-8E1A7A3DDF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0344"/>
          <a:stretch/>
        </p:blipFill>
        <p:spPr>
          <a:xfrm>
            <a:off x="8767488" y="2286000"/>
            <a:ext cx="3424512" cy="229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01699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A1EA5-482A-3649-8108-D12D8FA9C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2528" y="757645"/>
            <a:ext cx="3851743" cy="1371415"/>
          </a:xfrm>
        </p:spPr>
        <p:txBody>
          <a:bodyPr>
            <a:normAutofit/>
          </a:bodyPr>
          <a:lstStyle/>
          <a:p>
            <a:r>
              <a:rPr lang="en-US" sz="3700" dirty="0"/>
              <a:t>Daily Embryonic Development</a:t>
            </a:r>
          </a:p>
        </p:txBody>
      </p:sp>
      <p:pic>
        <p:nvPicPr>
          <p:cNvPr id="7" name="Picture 6" descr="A picture containing indoor, bird, sitting, food&#10;&#10;Description automatically generated">
            <a:extLst>
              <a:ext uri="{FF2B5EF4-FFF2-40B4-BE49-F238E27FC236}">
                <a16:creationId xmlns:a16="http://schemas.microsoft.com/office/drawing/2014/main" id="{A840E493-DACE-E24A-B438-AC3777C7F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99" y="1135409"/>
            <a:ext cx="6898017" cy="458718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38BB9-EF62-114B-BE1C-1E4E31ADC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2528" y="2438399"/>
            <a:ext cx="3851743" cy="420369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1000"/>
              </a:lnSpc>
              <a:buNone/>
            </a:pPr>
            <a:r>
              <a:rPr lang="en-US" b="1" u="sng" dirty="0">
                <a:solidFill>
                  <a:schemeClr val="accent2"/>
                </a:solidFill>
              </a:rPr>
              <a:t>Day 19</a:t>
            </a:r>
            <a:r>
              <a:rPr lang="en-US" dirty="0"/>
              <a:t>: Yolk sac draws into the abdomen. Amniotic fluid is gone, and the embryo fills the egg. </a:t>
            </a:r>
          </a:p>
          <a:p>
            <a:pPr marL="0" indent="0">
              <a:lnSpc>
                <a:spcPct val="101000"/>
              </a:lnSpc>
              <a:buNone/>
            </a:pPr>
            <a:endParaRPr lang="en-US" dirty="0"/>
          </a:p>
          <a:p>
            <a:pPr marL="0" indent="0">
              <a:lnSpc>
                <a:spcPct val="101000"/>
              </a:lnSpc>
              <a:buNone/>
            </a:pPr>
            <a:r>
              <a:rPr lang="en-US" b="1" u="sng" dirty="0">
                <a:solidFill>
                  <a:schemeClr val="accent2"/>
                </a:solidFill>
              </a:rPr>
              <a:t>Day 20</a:t>
            </a:r>
            <a:r>
              <a:rPr lang="en-US" dirty="0"/>
              <a:t>: Yolk sac draws into the body cavity, and the embryo is now a chick with the ability to breathe. </a:t>
            </a:r>
          </a:p>
          <a:p>
            <a:pPr marL="0" indent="0">
              <a:lnSpc>
                <a:spcPct val="101000"/>
              </a:lnSpc>
              <a:buNone/>
            </a:pPr>
            <a:endParaRPr lang="en-US" dirty="0"/>
          </a:p>
          <a:p>
            <a:pPr marL="0" indent="0">
              <a:lnSpc>
                <a:spcPct val="101000"/>
              </a:lnSpc>
              <a:buNone/>
            </a:pPr>
            <a:r>
              <a:rPr lang="en-US" b="1" u="sng" dirty="0">
                <a:solidFill>
                  <a:schemeClr val="accent2"/>
                </a:solidFill>
              </a:rPr>
              <a:t>Day 21</a:t>
            </a:r>
            <a:r>
              <a:rPr lang="en-US" dirty="0"/>
              <a:t>: </a:t>
            </a:r>
            <a:r>
              <a:rPr lang="en-US" b="1" dirty="0"/>
              <a:t>Hatching Day! </a:t>
            </a:r>
            <a:r>
              <a:rPr lang="en-US" dirty="0"/>
              <a:t>Internal/external pipping (pecking) allows chick to break out of its shell.</a:t>
            </a:r>
          </a:p>
          <a:p>
            <a:pPr marL="0" indent="0">
              <a:lnSpc>
                <a:spcPct val="101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385743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8">
            <a:extLst>
              <a:ext uri="{FF2B5EF4-FFF2-40B4-BE49-F238E27FC236}">
                <a16:creationId xmlns:a16="http://schemas.microsoft.com/office/drawing/2014/main" id="{69ABF1C9-58FE-4E07-937F-484F686BA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63ABA7F5-4A57-479E-AC09-B3A50E8AD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DBDB4F70-C1B2-45BD-BD47-E667FD7AE6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0" name="Rectangle 12">
            <a:extLst>
              <a:ext uri="{FF2B5EF4-FFF2-40B4-BE49-F238E27FC236}">
                <a16:creationId xmlns:a16="http://schemas.microsoft.com/office/drawing/2014/main" id="{9A9DFB09-D894-4BFD-BAFE-3042CFF0C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4">
            <a:extLst>
              <a:ext uri="{FF2B5EF4-FFF2-40B4-BE49-F238E27FC236}">
                <a16:creationId xmlns:a16="http://schemas.microsoft.com/office/drawing/2014/main" id="{0D306AF4-0B70-4A1F-9120-98D23F58F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duotone>
              <a:srgbClr val="484A56"/>
              <a:srgbClr val="484A56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956DDF7-7F41-4387-96F3-F5EACC7CA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160" y="512064"/>
            <a:ext cx="11155680" cy="5833872"/>
          </a:xfrm>
          <a:prstGeom prst="roundRect">
            <a:avLst>
              <a:gd name="adj" fmla="val 61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20">
            <a:extLst>
              <a:ext uri="{FF2B5EF4-FFF2-40B4-BE49-F238E27FC236}">
                <a16:creationId xmlns:a16="http://schemas.microsoft.com/office/drawing/2014/main" id="{4AD8082C-1C76-453B-817F-ACE1C34C9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061" y="678046"/>
            <a:ext cx="10821878" cy="5501909"/>
          </a:xfrm>
          <a:prstGeom prst="roundRect">
            <a:avLst>
              <a:gd name="adj" fmla="val 4760"/>
            </a:avLst>
          </a:prstGeom>
          <a:solidFill>
            <a:srgbClr val="FFFFFF"/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nline Media 3" descr="Chicken Embryo Development">
            <a:hlinkClick r:id="" action="ppaction://media"/>
            <a:extLst>
              <a:ext uri="{FF2B5EF4-FFF2-40B4-BE49-F238E27FC236}">
                <a16:creationId xmlns:a16="http://schemas.microsoft.com/office/drawing/2014/main" id="{1A4B95C1-A2EA-0548-8ADE-10513A805F4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98281" y="899034"/>
            <a:ext cx="8995437" cy="505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5676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D877858-43DB-478C-BC84-9DACF1A10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B5A27-50F9-BA4C-BC2F-E30A4B7CF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2528" y="1194619"/>
            <a:ext cx="3851743" cy="934441"/>
          </a:xfrm>
        </p:spPr>
        <p:txBody>
          <a:bodyPr>
            <a:normAutofit/>
          </a:bodyPr>
          <a:lstStyle/>
          <a:p>
            <a:r>
              <a:rPr lang="en-US" dirty="0"/>
              <a:t>The Hatchery</a:t>
            </a:r>
          </a:p>
        </p:txBody>
      </p:sp>
      <p:pic>
        <p:nvPicPr>
          <p:cNvPr id="5" name="Picture 4" descr="A chicken standing on top of a pile of hay&#10;&#10;Description automatically generated">
            <a:extLst>
              <a:ext uri="{FF2B5EF4-FFF2-40B4-BE49-F238E27FC236}">
                <a16:creationId xmlns:a16="http://schemas.microsoft.com/office/drawing/2014/main" id="{A7C58927-F3DA-9543-AB84-214966F0D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82" y="1083674"/>
            <a:ext cx="6898017" cy="469065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170ABC-ADB2-4391-89AD-49DF2FC59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2528" y="2176009"/>
            <a:ext cx="385174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CB16F-1A01-A14C-8FB6-216BC0FEE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2528" y="2438399"/>
            <a:ext cx="4029938" cy="3661955"/>
          </a:xfrm>
        </p:spPr>
        <p:txBody>
          <a:bodyPr>
            <a:normAutofit/>
          </a:bodyPr>
          <a:lstStyle/>
          <a:p>
            <a:pPr>
              <a:lnSpc>
                <a:spcPct val="101000"/>
              </a:lnSpc>
            </a:pPr>
            <a:r>
              <a:rPr lang="en-US" dirty="0"/>
              <a:t>The hatchery is where the fertile eggs are stored and incubated until they hatch and are transported to their respective farms. </a:t>
            </a:r>
          </a:p>
          <a:p>
            <a:pPr>
              <a:lnSpc>
                <a:spcPct val="101000"/>
              </a:lnSpc>
            </a:pPr>
            <a:r>
              <a:rPr lang="en-US" dirty="0"/>
              <a:t>This is a very important step, as the incubation process can be finicky and any element being off can ruin hatchability and fertility resulting in wasted time, money, and supply.</a:t>
            </a:r>
          </a:p>
          <a:p>
            <a:pPr>
              <a:lnSpc>
                <a:spcPct val="101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13779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738F1-7CEE-6046-936F-6566C7487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1224116"/>
            <a:ext cx="8770571" cy="90494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Evaluating Chick Quality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5302895-1C0B-4ACF-A853-8A45CE1829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6452713"/>
              </p:ext>
            </p:extLst>
          </p:nvPr>
        </p:nvGraphicFramePr>
        <p:xfrm>
          <a:off x="2933700" y="2438400"/>
          <a:ext cx="8770938" cy="365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6528468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39698-8A5F-8B40-9A8E-3E9640A45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Poultry Science </a:t>
            </a:r>
            <a:br>
              <a:rPr lang="en-US" dirty="0"/>
            </a:br>
            <a:r>
              <a:rPr lang="en-US" dirty="0"/>
              <a:t>Curriculum References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6837BA2-953A-E54A-A80C-0FC0752F8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3700" y="2438400"/>
            <a:ext cx="9258300" cy="4280452"/>
          </a:xfrm>
        </p:spPr>
        <p:txBody>
          <a:bodyPr numCol="3">
            <a:normAutofit fontScale="62500" lnSpcReduction="20000"/>
          </a:bodyPr>
          <a:lstStyle/>
          <a:p>
            <a:r>
              <a:rPr lang="en-US" dirty="0"/>
              <a:t>Jessica Fife, UGA Dept. of Poultry Science Outreach Coordinator, UGA Dept. of Agricultural Leadership, Education, &amp; Communication MAEE Candidate</a:t>
            </a:r>
          </a:p>
          <a:p>
            <a:r>
              <a:rPr lang="en-US" dirty="0"/>
              <a:t>Barry Croom, UGA Dept. of Agricultural Leadership, Education, &amp; Communication Professor</a:t>
            </a:r>
          </a:p>
          <a:p>
            <a:r>
              <a:rPr lang="en-US" dirty="0"/>
              <a:t>Ashley </a:t>
            </a:r>
            <a:r>
              <a:rPr lang="en-US" dirty="0" err="1"/>
              <a:t>Yopp</a:t>
            </a:r>
            <a:r>
              <a:rPr lang="en-US" dirty="0"/>
              <a:t>, UGA Dept. of Agricultural Leadership, Education, &amp; Communication Assistant Professor</a:t>
            </a:r>
          </a:p>
          <a:p>
            <a:r>
              <a:rPr lang="en-US" dirty="0"/>
              <a:t>Georgia Agriculture Education</a:t>
            </a:r>
          </a:p>
          <a:p>
            <a:r>
              <a:rPr lang="en-US" dirty="0"/>
              <a:t>Andrew Benson, UGA Dept. of Poultry Science Assistant Professor</a:t>
            </a:r>
          </a:p>
          <a:p>
            <a:r>
              <a:rPr lang="en-US" dirty="0"/>
              <a:t>Brian Jordan, UGA Dept. of Poultry Science Assistant Professor, UGA College of Veterinary Medicine Assistant Professor</a:t>
            </a:r>
          </a:p>
          <a:p>
            <a:endParaRPr lang="en-US" dirty="0"/>
          </a:p>
          <a:p>
            <a:r>
              <a:rPr lang="en-US" dirty="0"/>
              <a:t>University of Arkansas Bumpers College of Poultry Science – Poultry Science Dual Curriculum Course</a:t>
            </a:r>
          </a:p>
          <a:p>
            <a:r>
              <a:rPr lang="en-US" dirty="0"/>
              <a:t>Julia Gaskin, UGA Dept. of Crop and Soil Sciences Sr. Public Service Associate</a:t>
            </a:r>
          </a:p>
          <a:p>
            <a:r>
              <a:rPr lang="en-US" dirty="0"/>
              <a:t>Glendon Harris, UGA Dept. of Crop and Soil Sciences Professor &amp; Extension Agronomist</a:t>
            </a:r>
          </a:p>
          <a:p>
            <a:r>
              <a:rPr lang="en-US" dirty="0"/>
              <a:t>Brian </a:t>
            </a:r>
            <a:r>
              <a:rPr lang="en-US" dirty="0" err="1"/>
              <a:t>Kiepper</a:t>
            </a:r>
            <a:r>
              <a:rPr lang="en-US" dirty="0"/>
              <a:t>, UGA Dept. of Poultry Science Associate Professor</a:t>
            </a:r>
          </a:p>
          <a:p>
            <a:r>
              <a:rPr lang="en-US" dirty="0"/>
              <a:t>Claudia Dunkley, UGA Dept. of Poultry Science Public Service Associate</a:t>
            </a:r>
          </a:p>
          <a:p>
            <a:r>
              <a:rPr lang="en-US" dirty="0"/>
              <a:t>Casey Ritz, UGA Dept. of Poultry Science Professor</a:t>
            </a:r>
          </a:p>
          <a:p>
            <a:r>
              <a:rPr lang="en-US" dirty="0"/>
              <a:t>USPOULTRY &amp; USPOULTRY Poultry Science Curriculum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Tom </a:t>
            </a:r>
            <a:r>
              <a:rPr lang="en-US" dirty="0" err="1"/>
              <a:t>Tabler</a:t>
            </a:r>
            <a:r>
              <a:rPr lang="en-US" dirty="0"/>
              <a:t>, Mississippi State University Department of Poultry Science Extension Professor</a:t>
            </a:r>
          </a:p>
          <a:p>
            <a:r>
              <a:rPr lang="en-US" dirty="0"/>
              <a:t>Jacquie Jacob, University of Kentucky</a:t>
            </a:r>
          </a:p>
          <a:p>
            <a:r>
              <a:rPr lang="en-US" dirty="0"/>
              <a:t>Jeanna Wilson, UGA Dept. of Poultry Science Professor</a:t>
            </a:r>
          </a:p>
          <a:p>
            <a:r>
              <a:rPr lang="en-US" dirty="0"/>
              <a:t>Kelly Sweeney, UGA Dept. of Poultry Science </a:t>
            </a:r>
            <a:r>
              <a:rPr lang="en-US" dirty="0" err="1"/>
              <a:t>Ph.D</a:t>
            </a:r>
            <a:r>
              <a:rPr lang="en-US" dirty="0"/>
              <a:t> Candidate</a:t>
            </a:r>
          </a:p>
          <a:p>
            <a:r>
              <a:rPr lang="en-US" dirty="0"/>
              <a:t>Merck Veterinary Manual</a:t>
            </a:r>
          </a:p>
          <a:p>
            <a:r>
              <a:rPr lang="en-US" dirty="0"/>
              <a:t>University of Maryland Extension</a:t>
            </a:r>
          </a:p>
          <a:p>
            <a:r>
              <a:rPr lang="en-US" dirty="0"/>
              <a:t>Poultry Hub</a:t>
            </a:r>
          </a:p>
          <a:p>
            <a:r>
              <a:rPr lang="en-US" dirty="0"/>
              <a:t>Brian Fairchild, University of Georgia Department of Poultry Science Professor</a:t>
            </a:r>
          </a:p>
          <a:p>
            <a:r>
              <a:rPr lang="en-US" dirty="0"/>
              <a:t>Centers for Disease Control</a:t>
            </a:r>
          </a:p>
          <a:p>
            <a:r>
              <a:rPr lang="en-US" dirty="0"/>
              <a:t>National FFA Organization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17380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DFD550C1-A5AE-4DF5-BF84-F5CFF5D4A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B5A27-50F9-BA4C-BC2F-E30A4B7CF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884903"/>
            <a:ext cx="5303471" cy="1244157"/>
          </a:xfrm>
        </p:spPr>
        <p:txBody>
          <a:bodyPr>
            <a:normAutofit/>
          </a:bodyPr>
          <a:lstStyle/>
          <a:p>
            <a:r>
              <a:rPr lang="en-US" sz="3400" dirty="0"/>
              <a:t>Fertilized Egg Handling: </a:t>
            </a:r>
            <a:br>
              <a:rPr lang="en-US" sz="3400" dirty="0"/>
            </a:br>
            <a:r>
              <a:rPr lang="en-US" sz="3400" dirty="0"/>
              <a:t>To the Hatchery</a:t>
            </a:r>
          </a:p>
        </p:txBody>
      </p:sp>
      <p:pic>
        <p:nvPicPr>
          <p:cNvPr id="5" name="Picture 4" descr="A bird sitting on top of a chicken&#10;&#10;Description automatically generated">
            <a:extLst>
              <a:ext uri="{FF2B5EF4-FFF2-40B4-BE49-F238E27FC236}">
                <a16:creationId xmlns:a16="http://schemas.microsoft.com/office/drawing/2014/main" id="{BD0C20AF-0457-0343-A553-1ED549863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0"/>
          <a:stretch/>
        </p:blipFill>
        <p:spPr>
          <a:xfrm>
            <a:off x="296449" y="1387093"/>
            <a:ext cx="5807903" cy="4083813"/>
          </a:xfrm>
          <a:prstGeom prst="rect">
            <a:avLst/>
          </a:prstGeom>
        </p:spPr>
      </p:pic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5C481BAB-91E4-4BC8-8BB2-F825EC27E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00800" y="2176009"/>
            <a:ext cx="53034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CB16F-1A01-A14C-8FB6-216BC0FEE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2438400"/>
            <a:ext cx="5303471" cy="36515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Eggs are collected </a:t>
            </a:r>
            <a:r>
              <a:rPr lang="en-US" b="1" dirty="0"/>
              <a:t>2-3 times per DAY </a:t>
            </a:r>
            <a:r>
              <a:rPr lang="en-US" dirty="0"/>
              <a:t>and placed in coolers at the broiler breeder farm.</a:t>
            </a:r>
          </a:p>
          <a:p>
            <a:r>
              <a:rPr lang="en-US" dirty="0"/>
              <a:t>Eggs are picked up </a:t>
            </a:r>
            <a:r>
              <a:rPr lang="en-US" b="1" dirty="0"/>
              <a:t>2-3 times per WEEK</a:t>
            </a:r>
            <a:r>
              <a:rPr lang="en-US" dirty="0"/>
              <a:t> to be taken to the hatchery and placed in climate-controlled coolers.</a:t>
            </a:r>
          </a:p>
          <a:p>
            <a:r>
              <a:rPr lang="en-US" dirty="0"/>
              <a:t>Transport to hatchery could be anywhere </a:t>
            </a:r>
            <a:r>
              <a:rPr lang="en-US" b="1" dirty="0"/>
              <a:t>up to 100 miles </a:t>
            </a:r>
            <a:r>
              <a:rPr lang="en-US" dirty="0"/>
              <a:t>from the farm.</a:t>
            </a:r>
          </a:p>
          <a:p>
            <a:r>
              <a:rPr lang="en-US" dirty="0"/>
              <a:t>Upon arrival, eggs are put in </a:t>
            </a:r>
            <a:r>
              <a:rPr lang="en-US" b="1" dirty="0"/>
              <a:t>hatchery cooler at 65-67</a:t>
            </a:r>
            <a:r>
              <a:rPr lang="en-US" b="1" baseline="30000" dirty="0"/>
              <a:t>o</a:t>
            </a:r>
            <a:r>
              <a:rPr lang="en-US" b="1" dirty="0"/>
              <a:t>F</a:t>
            </a:r>
            <a:r>
              <a:rPr lang="en-US" dirty="0"/>
              <a:t>. These coolers should be </a:t>
            </a:r>
            <a:r>
              <a:rPr lang="en-US" b="1" dirty="0"/>
              <a:t>extremely clean </a:t>
            </a:r>
            <a:r>
              <a:rPr lang="en-US" dirty="0"/>
              <a:t>to minimize contamination!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79599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filled, doughnut, donut&#10;&#10;Description automatically generated">
            <a:extLst>
              <a:ext uri="{FF2B5EF4-FFF2-40B4-BE49-F238E27FC236}">
                <a16:creationId xmlns:a16="http://schemas.microsoft.com/office/drawing/2014/main" id="{E724C2F0-8551-3C4D-B7CB-5BE23F086E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9153"/>
          <a:stretch/>
        </p:blipFill>
        <p:spPr>
          <a:xfrm>
            <a:off x="-231" y="10"/>
            <a:ext cx="12192000" cy="6862703"/>
          </a:xfrm>
          <a:prstGeom prst="rect">
            <a:avLst/>
          </a:prstGeom>
        </p:spPr>
      </p:pic>
      <p:sp>
        <p:nvSpPr>
          <p:cNvPr id="10" name="Rounded Rectangle 17">
            <a:extLst>
              <a:ext uri="{FF2B5EF4-FFF2-40B4-BE49-F238E27FC236}">
                <a16:creationId xmlns:a16="http://schemas.microsoft.com/office/drawing/2014/main" id="{19738FD9-60D1-4D66-A0E4-3CABDD655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784" y="467784"/>
            <a:ext cx="7418915" cy="5922963"/>
          </a:xfrm>
          <a:prstGeom prst="roundRect">
            <a:avLst>
              <a:gd name="adj" fmla="val 522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B5A27-50F9-BA4C-BC2F-E30A4B7CF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9" y="985785"/>
            <a:ext cx="6233004" cy="1560716"/>
          </a:xfrm>
        </p:spPr>
        <p:txBody>
          <a:bodyPr>
            <a:normAutofit/>
          </a:bodyPr>
          <a:lstStyle/>
          <a:p>
            <a:r>
              <a:rPr lang="en-US" sz="3700"/>
              <a:t>Fertilized Egg Handling: </a:t>
            </a:r>
            <a:br>
              <a:rPr lang="en-US" sz="3700"/>
            </a:br>
            <a:r>
              <a:rPr lang="en-US" sz="3700"/>
              <a:t>Incubation at the Hatchery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455BEA-6E29-435D-A5DB-88C5853E56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69848" y="2593449"/>
            <a:ext cx="622411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CB16F-1A01-A14C-8FB6-216BC0FEE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9" y="2749683"/>
            <a:ext cx="6496074" cy="3437340"/>
          </a:xfrm>
        </p:spPr>
        <p:txBody>
          <a:bodyPr>
            <a:normAutofit/>
          </a:bodyPr>
          <a:lstStyle/>
          <a:p>
            <a:pPr marL="0" indent="0">
              <a:lnSpc>
                <a:spcPct val="101000"/>
              </a:lnSpc>
              <a:buNone/>
            </a:pPr>
            <a:r>
              <a:rPr lang="en-US" sz="2400" b="1" u="sng" dirty="0"/>
              <a:t>Incubation</a:t>
            </a:r>
            <a:r>
              <a:rPr lang="en-US" sz="2400" dirty="0"/>
              <a:t> – process in which an embryo in a fertilized egg develops into a baby chick and hatches out using a particular mixture of heat, humidity, positioning, and time. </a:t>
            </a:r>
          </a:p>
          <a:p>
            <a:pPr marL="0" indent="0">
              <a:lnSpc>
                <a:spcPct val="101000"/>
              </a:lnSpc>
              <a:buNone/>
            </a:pPr>
            <a:endParaRPr lang="en-US" sz="2400" i="1" dirty="0"/>
          </a:p>
          <a:p>
            <a:pPr marL="0" indent="0" algn="ctr">
              <a:lnSpc>
                <a:spcPct val="101000"/>
              </a:lnSpc>
              <a:buNone/>
            </a:pPr>
            <a:r>
              <a:rPr lang="en-US" sz="2400" i="1" dirty="0"/>
              <a:t>Incubators have been used since the early Egyptians, who used clay ovens!</a:t>
            </a:r>
          </a:p>
          <a:p>
            <a:pPr marL="0" indent="0">
              <a:lnSpc>
                <a:spcPct val="101000"/>
              </a:lnSpc>
              <a:buNone/>
            </a:pPr>
            <a:endParaRPr lang="en-US" sz="1300" b="1" u="sng" dirty="0"/>
          </a:p>
          <a:p>
            <a:pPr>
              <a:lnSpc>
                <a:spcPct val="101000"/>
              </a:lnSpc>
            </a:pPr>
            <a:endParaRPr lang="en-US" sz="1300" dirty="0"/>
          </a:p>
        </p:txBody>
      </p:sp>
      <p:sp>
        <p:nvSpPr>
          <p:cNvPr id="14" name="Rounded Rectangle 18">
            <a:extLst>
              <a:ext uri="{FF2B5EF4-FFF2-40B4-BE49-F238E27FC236}">
                <a16:creationId xmlns:a16="http://schemas.microsoft.com/office/drawing/2014/main" id="{C0279480-9DCB-4A52-99D2-EF55FEE1F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964" y="670965"/>
            <a:ext cx="7012862" cy="5516602"/>
          </a:xfrm>
          <a:prstGeom prst="roundRect">
            <a:avLst>
              <a:gd name="adj" fmla="val 2462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45153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abacus, filled, display, indoor&#10;&#10;Description automatically generated">
            <a:extLst>
              <a:ext uri="{FF2B5EF4-FFF2-40B4-BE49-F238E27FC236}">
                <a16:creationId xmlns:a16="http://schemas.microsoft.com/office/drawing/2014/main" id="{29544ED1-C62B-B942-AB9D-33E1964C32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"/>
          <a:stretch/>
        </p:blipFill>
        <p:spPr>
          <a:xfrm>
            <a:off x="-231" y="10"/>
            <a:ext cx="12192000" cy="6862703"/>
          </a:xfrm>
          <a:prstGeom prst="rect">
            <a:avLst/>
          </a:prstGeom>
        </p:spPr>
      </p:pic>
      <p:sp>
        <p:nvSpPr>
          <p:cNvPr id="19" name="Rounded Rectangle 17">
            <a:extLst>
              <a:ext uri="{FF2B5EF4-FFF2-40B4-BE49-F238E27FC236}">
                <a16:creationId xmlns:a16="http://schemas.microsoft.com/office/drawing/2014/main" id="{19738FD9-60D1-4D66-A0E4-3CABDD655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784" y="467784"/>
            <a:ext cx="7418915" cy="5922963"/>
          </a:xfrm>
          <a:prstGeom prst="roundRect">
            <a:avLst>
              <a:gd name="adj" fmla="val 522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B5A27-50F9-BA4C-BC2F-E30A4B7CF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9" y="985785"/>
            <a:ext cx="6233004" cy="1560716"/>
          </a:xfrm>
        </p:spPr>
        <p:txBody>
          <a:bodyPr>
            <a:normAutofit/>
          </a:bodyPr>
          <a:lstStyle/>
          <a:p>
            <a:r>
              <a:rPr lang="en-US" sz="3700"/>
              <a:t>Fertilized Egg Handling: </a:t>
            </a:r>
            <a:br>
              <a:rPr lang="en-US" sz="3700"/>
            </a:br>
            <a:r>
              <a:rPr lang="en-US" sz="3700"/>
              <a:t>Incubation at the Hatchery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D455BEA-6E29-435D-A5DB-88C5853E56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69848" y="2593449"/>
            <a:ext cx="622411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CB16F-1A01-A14C-8FB6-216BC0FEE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9" y="2855840"/>
            <a:ext cx="6233003" cy="3196168"/>
          </a:xfrm>
        </p:spPr>
        <p:txBody>
          <a:bodyPr>
            <a:normAutofit/>
          </a:bodyPr>
          <a:lstStyle/>
          <a:p>
            <a:pPr>
              <a:lnSpc>
                <a:spcPct val="101000"/>
              </a:lnSpc>
            </a:pPr>
            <a:r>
              <a:rPr lang="en-US" sz="1700"/>
              <a:t>Natural incubation is done by the hen sitting on her egg(s), but commercially it is done using an incubator in a hatchery. Hen incubation results in fewer viable eggs.</a:t>
            </a:r>
          </a:p>
          <a:p>
            <a:pPr>
              <a:lnSpc>
                <a:spcPct val="101000"/>
              </a:lnSpc>
            </a:pPr>
            <a:r>
              <a:rPr lang="en-US" sz="1700"/>
              <a:t>Chicken eggs need 21 days to hatch (504-512 hours of incubation time)</a:t>
            </a:r>
          </a:p>
          <a:p>
            <a:pPr>
              <a:lnSpc>
                <a:spcPct val="101000"/>
              </a:lnSpc>
            </a:pPr>
            <a:r>
              <a:rPr lang="en-US" sz="1700"/>
              <a:t>Turkey eggs need 28 days to hatch</a:t>
            </a:r>
          </a:p>
          <a:p>
            <a:pPr>
              <a:lnSpc>
                <a:spcPct val="101000"/>
              </a:lnSpc>
            </a:pPr>
            <a:r>
              <a:rPr lang="en-US" sz="1700"/>
              <a:t>Some strains may need a little more or less incubation time and temperature.</a:t>
            </a:r>
          </a:p>
          <a:p>
            <a:pPr lvl="1">
              <a:lnSpc>
                <a:spcPct val="101000"/>
              </a:lnSpc>
            </a:pPr>
            <a:r>
              <a:rPr lang="en-US" sz="1700"/>
              <a:t>Age of breeder flock can impact incubation time, also!</a:t>
            </a:r>
          </a:p>
          <a:p>
            <a:pPr marL="0" indent="0">
              <a:lnSpc>
                <a:spcPct val="101000"/>
              </a:lnSpc>
              <a:buNone/>
            </a:pPr>
            <a:endParaRPr lang="en-US" sz="1700" b="1" u="sng"/>
          </a:p>
          <a:p>
            <a:pPr>
              <a:lnSpc>
                <a:spcPct val="101000"/>
              </a:lnSpc>
            </a:pPr>
            <a:endParaRPr lang="en-US" sz="1700"/>
          </a:p>
        </p:txBody>
      </p:sp>
      <p:sp>
        <p:nvSpPr>
          <p:cNvPr id="23" name="Rounded Rectangle 18">
            <a:extLst>
              <a:ext uri="{FF2B5EF4-FFF2-40B4-BE49-F238E27FC236}">
                <a16:creationId xmlns:a16="http://schemas.microsoft.com/office/drawing/2014/main" id="{C0279480-9DCB-4A52-99D2-EF55FEE1F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964" y="670965"/>
            <a:ext cx="7012862" cy="5516602"/>
          </a:xfrm>
          <a:prstGeom prst="roundRect">
            <a:avLst>
              <a:gd name="adj" fmla="val 2462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0581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55C4676-5CA4-43E8-A82C-0CC27E7DE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tray of food&#10;&#10;Description automatically generated">
            <a:extLst>
              <a:ext uri="{FF2B5EF4-FFF2-40B4-BE49-F238E27FC236}">
                <a16:creationId xmlns:a16="http://schemas.microsoft.com/office/drawing/2014/main" id="{9409F101-8362-CA45-A6B3-0E14764243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4"/>
          <a:stretch/>
        </p:blipFill>
        <p:spPr>
          <a:xfrm>
            <a:off x="20" y="2754"/>
            <a:ext cx="12191980" cy="68552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B75B60-B6C1-3D42-91ED-061F690D0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1238865"/>
            <a:ext cx="8770571" cy="8901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Incubation Rules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6A7ED68-2693-44C8-8C3E-A627AE736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B2E5F-E0FC-4A4A-82A5-357E804B7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3700" y="2438399"/>
            <a:ext cx="8770571" cy="4286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Temperature</a:t>
            </a:r>
            <a:r>
              <a:rPr lang="en-US" sz="2400" dirty="0">
                <a:solidFill>
                  <a:schemeClr val="tx1"/>
                </a:solidFill>
              </a:rPr>
              <a:t>: 99.5-99.9</a:t>
            </a:r>
            <a:r>
              <a:rPr lang="en-US" sz="2400" baseline="30000" dirty="0">
                <a:solidFill>
                  <a:schemeClr val="tx1"/>
                </a:solidFill>
              </a:rPr>
              <a:t>o</a:t>
            </a:r>
            <a:r>
              <a:rPr lang="en-US" sz="2400" dirty="0">
                <a:solidFill>
                  <a:schemeClr val="tx1"/>
                </a:solidFill>
              </a:rPr>
              <a:t>F -&gt; This drives the entire process!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Relative Humidity</a:t>
            </a:r>
            <a:r>
              <a:rPr lang="en-US" sz="2400" dirty="0">
                <a:solidFill>
                  <a:schemeClr val="tx1"/>
                </a:solidFill>
              </a:rPr>
              <a:t>: 55-75%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Turning: </a:t>
            </a:r>
            <a:r>
              <a:rPr lang="en-US" sz="2400" dirty="0">
                <a:solidFill>
                  <a:schemeClr val="tx1"/>
                </a:solidFill>
              </a:rPr>
              <a:t>Rotate eggs once every hour for 18 days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Fresh air or Ventilation</a:t>
            </a:r>
            <a:r>
              <a:rPr lang="en-US" sz="2400" dirty="0">
                <a:solidFill>
                  <a:schemeClr val="tx1"/>
                </a:solidFill>
              </a:rPr>
              <a:t>: Removes excess heat and CO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Remove heat after 10 days as embryo will begin to make heat.</a:t>
            </a:r>
          </a:p>
        </p:txBody>
      </p:sp>
    </p:spTree>
    <p:extLst>
      <p:ext uri="{BB962C8B-B14F-4D97-AF65-F5344CB8AC3E}">
        <p14:creationId xmlns:p14="http://schemas.microsoft.com/office/powerpoint/2010/main" val="3530434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40369B00-E29B-4BE1-9B97-31C4628C3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B5A27-50F9-BA4C-BC2F-E30A4B7CF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1209367"/>
            <a:ext cx="5303471" cy="919693"/>
          </a:xfrm>
        </p:spPr>
        <p:txBody>
          <a:bodyPr>
            <a:normAutofit/>
          </a:bodyPr>
          <a:lstStyle/>
          <a:p>
            <a:r>
              <a:rPr lang="en-US" dirty="0"/>
              <a:t>Candling</a:t>
            </a:r>
          </a:p>
        </p:txBody>
      </p:sp>
      <p:pic>
        <p:nvPicPr>
          <p:cNvPr id="5" name="Picture 4" descr="A picture containing person, indoor, orange, holding&#10;&#10;Description automatically generated">
            <a:extLst>
              <a:ext uri="{FF2B5EF4-FFF2-40B4-BE49-F238E27FC236}">
                <a16:creationId xmlns:a16="http://schemas.microsoft.com/office/drawing/2014/main" id="{474EBE26-8940-8F40-B9E7-71FC23B96E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5" r="3778" b="-3"/>
          <a:stretch/>
        </p:blipFill>
        <p:spPr>
          <a:xfrm>
            <a:off x="372629" y="676518"/>
            <a:ext cx="5723371" cy="5504964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83650ED-89BE-40BA-B6D5-FB00064D4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00800" y="2176009"/>
            <a:ext cx="53034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CB16F-1A01-A14C-8FB6-216BC0FEE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2438399"/>
            <a:ext cx="5678129" cy="427211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1000"/>
              </a:lnSpc>
              <a:buNone/>
            </a:pPr>
            <a:r>
              <a:rPr lang="en-US" sz="1700" b="1" u="sng" dirty="0"/>
              <a:t>Candling</a:t>
            </a:r>
            <a:r>
              <a:rPr lang="en-US" sz="1700" dirty="0"/>
              <a:t> – using light to see inside the egg to monitor embryonic development in fertilized eggs or grading of infertile table eggs. </a:t>
            </a:r>
          </a:p>
          <a:p>
            <a:pPr lvl="1">
              <a:lnSpc>
                <a:spcPct val="101000"/>
              </a:lnSpc>
            </a:pPr>
            <a:r>
              <a:rPr lang="en-US" sz="1700" dirty="0"/>
              <a:t>Eggs need to be incubated 10-12 days before candling.</a:t>
            </a:r>
          </a:p>
          <a:p>
            <a:pPr lvl="1">
              <a:lnSpc>
                <a:spcPct val="101000"/>
              </a:lnSpc>
            </a:pPr>
            <a:r>
              <a:rPr lang="en-US" sz="1700" dirty="0"/>
              <a:t>Need to candle 400-600 eggs for a good estimate.</a:t>
            </a:r>
          </a:p>
          <a:p>
            <a:pPr lvl="1">
              <a:lnSpc>
                <a:spcPct val="101000"/>
              </a:lnSpc>
            </a:pPr>
            <a:r>
              <a:rPr lang="en-US" sz="1700" dirty="0"/>
              <a:t>Remove clear eggs so only viable eggs move on (looking for development of blood vessels).</a:t>
            </a:r>
          </a:p>
          <a:p>
            <a:pPr marL="0" indent="0">
              <a:lnSpc>
                <a:spcPct val="101000"/>
              </a:lnSpc>
              <a:buNone/>
            </a:pPr>
            <a:endParaRPr lang="en-US" sz="1700" b="1" dirty="0"/>
          </a:p>
          <a:p>
            <a:pPr marL="0" indent="0">
              <a:lnSpc>
                <a:spcPct val="101000"/>
              </a:lnSpc>
              <a:buNone/>
            </a:pPr>
            <a:r>
              <a:rPr lang="en-US" sz="1700" b="1" dirty="0"/>
              <a:t>Candle Analysis Tells Us/The Hatchery:</a:t>
            </a:r>
          </a:p>
          <a:p>
            <a:pPr>
              <a:lnSpc>
                <a:spcPct val="101000"/>
              </a:lnSpc>
            </a:pPr>
            <a:r>
              <a:rPr lang="en-US" sz="1700" dirty="0"/>
              <a:t>Estimate of fertility</a:t>
            </a:r>
          </a:p>
          <a:p>
            <a:pPr>
              <a:lnSpc>
                <a:spcPct val="101000"/>
              </a:lnSpc>
            </a:pPr>
            <a:r>
              <a:rPr lang="en-US" sz="1700" dirty="0"/>
              <a:t>Early dead mortality</a:t>
            </a:r>
          </a:p>
          <a:p>
            <a:pPr>
              <a:lnSpc>
                <a:spcPct val="101000"/>
              </a:lnSpc>
            </a:pPr>
            <a:r>
              <a:rPr lang="en-US" sz="1700" dirty="0"/>
              <a:t>Some mid-</a:t>
            </a:r>
            <a:r>
              <a:rPr lang="en-US" sz="1700" dirty="0" err="1"/>
              <a:t>deads</a:t>
            </a:r>
            <a:endParaRPr lang="en-US" sz="1700" dirty="0"/>
          </a:p>
          <a:p>
            <a:pPr>
              <a:lnSpc>
                <a:spcPct val="101000"/>
              </a:lnSpc>
            </a:pPr>
            <a:r>
              <a:rPr lang="en-US" sz="1700" dirty="0"/>
              <a:t>Cracked eggs</a:t>
            </a:r>
          </a:p>
          <a:p>
            <a:pPr>
              <a:lnSpc>
                <a:spcPct val="101000"/>
              </a:lnSpc>
            </a:pPr>
            <a:r>
              <a:rPr lang="en-US" sz="1700" dirty="0"/>
              <a:t>Upside down eggs</a:t>
            </a:r>
          </a:p>
          <a:p>
            <a:pPr>
              <a:lnSpc>
                <a:spcPct val="101000"/>
              </a:lnSpc>
            </a:pPr>
            <a:r>
              <a:rPr lang="en-US" sz="1700" dirty="0"/>
              <a:t>Contaminated eggs</a:t>
            </a:r>
          </a:p>
          <a:p>
            <a:pPr>
              <a:lnSpc>
                <a:spcPct val="101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2755885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B1BB61-A160-4262-BD99-8D05C92B3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B5A27-50F9-BA4C-BC2F-E30A4B7CF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9072" y="568345"/>
            <a:ext cx="6755199" cy="1560716"/>
          </a:xfrm>
        </p:spPr>
        <p:txBody>
          <a:bodyPr>
            <a:normAutofit/>
          </a:bodyPr>
          <a:lstStyle/>
          <a:p>
            <a:r>
              <a:rPr lang="en-US" sz="4100"/>
              <a:t>Fertile vs. Infertile Egg: </a:t>
            </a:r>
            <a:br>
              <a:rPr lang="en-US" sz="4100"/>
            </a:br>
            <a:r>
              <a:rPr lang="en-US" sz="4100"/>
              <a:t>How to Tell the Difference</a:t>
            </a:r>
          </a:p>
        </p:txBody>
      </p:sp>
      <p:pic>
        <p:nvPicPr>
          <p:cNvPr id="5" name="Picture 4" descr="A picture containing indoor, bird, chicken, animal&#10;&#10;Description automatically generated">
            <a:extLst>
              <a:ext uri="{FF2B5EF4-FFF2-40B4-BE49-F238E27FC236}">
                <a16:creationId xmlns:a16="http://schemas.microsoft.com/office/drawing/2014/main" id="{1E60AC44-DC80-7C41-8C9C-CE3C2A946A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6" r="26992" b="-2"/>
          <a:stretch/>
        </p:blipFill>
        <p:spPr>
          <a:xfrm>
            <a:off x="371012" y="504398"/>
            <a:ext cx="4382290" cy="584920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7CBBCD-BED8-4C4C-8F45-F9CEE9F58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9072" y="2176009"/>
            <a:ext cx="675519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CB16F-1A01-A14C-8FB6-216BC0FEE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9072" y="2438399"/>
            <a:ext cx="6755199" cy="3661955"/>
          </a:xfrm>
        </p:spPr>
        <p:txBody>
          <a:bodyPr>
            <a:normAutofit/>
          </a:bodyPr>
          <a:lstStyle/>
          <a:p>
            <a:r>
              <a:rPr lang="en-US" sz="2800" dirty="0"/>
              <a:t>An unincubated fertilized egg looks like a doughnut with a hole in the middle.</a:t>
            </a:r>
          </a:p>
          <a:p>
            <a:r>
              <a:rPr lang="en-US" sz="2800" dirty="0"/>
              <a:t>An unincubated infertile egg’s germinal disc is a solid white disc.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37109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Feathered">
  <a:themeElements>
    <a:clrScheme name="Custom 10">
      <a:dk1>
        <a:srgbClr val="000000"/>
      </a:dk1>
      <a:lt1>
        <a:srgbClr val="FFFFFF"/>
      </a:lt1>
      <a:dk2>
        <a:srgbClr val="586B2D"/>
      </a:dk2>
      <a:lt2>
        <a:srgbClr val="FFF2D8"/>
      </a:lt2>
      <a:accent1>
        <a:srgbClr val="94B6D2"/>
      </a:accent1>
      <a:accent2>
        <a:srgbClr val="DD8047"/>
      </a:accent2>
      <a:accent3>
        <a:srgbClr val="A5AB81"/>
      </a:accent3>
      <a:accent4>
        <a:srgbClr val="DE7E00"/>
      </a:accent4>
      <a:accent5>
        <a:srgbClr val="7BA79D"/>
      </a:accent5>
      <a:accent6>
        <a:srgbClr val="968C8C"/>
      </a:accent6>
      <a:hlink>
        <a:srgbClr val="F7B615"/>
      </a:hlink>
      <a:folHlink>
        <a:srgbClr val="FFA400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1782</Words>
  <Application>Microsoft Macintosh PowerPoint</Application>
  <PresentationFormat>Widescreen</PresentationFormat>
  <Paragraphs>196</Paragraphs>
  <Slides>31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Calibri</vt:lpstr>
      <vt:lpstr>Century Schoolbook</vt:lpstr>
      <vt:lpstr>Corbel</vt:lpstr>
      <vt:lpstr>Feathered</vt:lpstr>
      <vt:lpstr>POULTRY SCIENCE: Hatchery Operation</vt:lpstr>
      <vt:lpstr>Poultry Science: Hatchery Operation &amp; Fertilized Eggs</vt:lpstr>
      <vt:lpstr>The Hatchery</vt:lpstr>
      <vt:lpstr>Fertilized Egg Handling:  To the Hatchery</vt:lpstr>
      <vt:lpstr>Fertilized Egg Handling:  Incubation at the Hatchery</vt:lpstr>
      <vt:lpstr>Fertilized Egg Handling:  Incubation at the Hatchery</vt:lpstr>
      <vt:lpstr>Incubation Rules</vt:lpstr>
      <vt:lpstr>Candling</vt:lpstr>
      <vt:lpstr>Fertile vs. Infertile Egg:  How to Tell the Difference</vt:lpstr>
      <vt:lpstr>Why didn’t the eggs hatch?</vt:lpstr>
      <vt:lpstr>Poultry Science: Hatchery Operation &amp; Fertilized Eggs</vt:lpstr>
      <vt:lpstr>What is “Embryology”?</vt:lpstr>
      <vt:lpstr>Embryo Development Process:  The Beginning</vt:lpstr>
      <vt:lpstr>Embryo Development Process:  The Beginning</vt:lpstr>
      <vt:lpstr>Embryo Development Process</vt:lpstr>
      <vt:lpstr>Extra-Embryonic Membranes</vt:lpstr>
      <vt:lpstr>Extra-Embryonic Membranes</vt:lpstr>
      <vt:lpstr>Extra-Embryonic Membranes</vt:lpstr>
      <vt:lpstr>Extra-Embryonic Membranes</vt:lpstr>
      <vt:lpstr>Extra-Embryonic Membranes</vt:lpstr>
      <vt:lpstr>PowerPoint Presentation</vt:lpstr>
      <vt:lpstr>Daily Embryonic Development</vt:lpstr>
      <vt:lpstr>Daily Embryonic Development</vt:lpstr>
      <vt:lpstr>Daily Embryonic Development</vt:lpstr>
      <vt:lpstr>Daily Embryonic Development</vt:lpstr>
      <vt:lpstr>Daily Embryonic Development</vt:lpstr>
      <vt:lpstr>Daily Embryonic Development</vt:lpstr>
      <vt:lpstr>Daily Embryonic Development</vt:lpstr>
      <vt:lpstr>PowerPoint Presentation</vt:lpstr>
      <vt:lpstr>Evaluating Chick Quality</vt:lpstr>
      <vt:lpstr>Poultry Science  Curriculum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POULTRY SCIENCE: Hatchery Operation</dc:title>
  <dc:creator>Jessica Fife</dc:creator>
  <cp:lastModifiedBy>Jessica Fife</cp:lastModifiedBy>
  <cp:revision>3</cp:revision>
  <dcterms:created xsi:type="dcterms:W3CDTF">2020-06-11T17:40:59Z</dcterms:created>
  <dcterms:modified xsi:type="dcterms:W3CDTF">2020-06-22T16:05:00Z</dcterms:modified>
</cp:coreProperties>
</file>